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0" r:id="rId3"/>
    <p:sldId id="337" r:id="rId4"/>
    <p:sldId id="329" r:id="rId5"/>
    <p:sldId id="335" r:id="rId6"/>
    <p:sldId id="330" r:id="rId7"/>
    <p:sldId id="331" r:id="rId8"/>
    <p:sldId id="332" r:id="rId9"/>
    <p:sldId id="338" r:id="rId10"/>
    <p:sldId id="334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127"/>
    <a:srgbClr val="A30132"/>
    <a:srgbClr val="214F87"/>
    <a:srgbClr val="1F4A7F"/>
    <a:srgbClr val="1B4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546CF4-60D8-4326-AD81-7D24C54E4E84}" v="35" dt="2021-02-25T11:15:48.5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62438" autoAdjust="0"/>
  </p:normalViewPr>
  <p:slideViewPr>
    <p:cSldViewPr>
      <p:cViewPr>
        <p:scale>
          <a:sx n="80" d="100"/>
          <a:sy n="80" d="100"/>
        </p:scale>
        <p:origin x="1086" y="-12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62" y="1814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Smark-Richards" userId="ee4ebb29-3c63-419e-85b9-946d9f41a209" providerId="ADAL" clId="{88546CF4-60D8-4326-AD81-7D24C54E4E84}"/>
    <pc:docChg chg="custSel modSld">
      <pc:chgData name="Jo Smark-Richards" userId="ee4ebb29-3c63-419e-85b9-946d9f41a209" providerId="ADAL" clId="{88546CF4-60D8-4326-AD81-7D24C54E4E84}" dt="2021-02-25T11:17:17.877" v="352" actId="20577"/>
      <pc:docMkLst>
        <pc:docMk/>
      </pc:docMkLst>
      <pc:sldChg chg="modSp">
        <pc:chgData name="Jo Smark-Richards" userId="ee4ebb29-3c63-419e-85b9-946d9f41a209" providerId="ADAL" clId="{88546CF4-60D8-4326-AD81-7D24C54E4E84}" dt="2021-02-23T16:59:05.297" v="117" actId="20577"/>
        <pc:sldMkLst>
          <pc:docMk/>
          <pc:sldMk cId="4255043206" sldId="330"/>
        </pc:sldMkLst>
        <pc:spChg chg="mod">
          <ac:chgData name="Jo Smark-Richards" userId="ee4ebb29-3c63-419e-85b9-946d9f41a209" providerId="ADAL" clId="{88546CF4-60D8-4326-AD81-7D24C54E4E84}" dt="2021-02-23T16:59:05.297" v="117" actId="20577"/>
          <ac:spMkLst>
            <pc:docMk/>
            <pc:sldMk cId="4255043206" sldId="330"/>
            <ac:spMk id="6" creationId="{00000000-0000-0000-0000-000000000000}"/>
          </ac:spMkLst>
        </pc:spChg>
      </pc:sldChg>
      <pc:sldChg chg="modSp mod">
        <pc:chgData name="Jo Smark-Richards" userId="ee4ebb29-3c63-419e-85b9-946d9f41a209" providerId="ADAL" clId="{88546CF4-60D8-4326-AD81-7D24C54E4E84}" dt="2021-02-23T16:59:33.968" v="119" actId="20577"/>
        <pc:sldMkLst>
          <pc:docMk/>
          <pc:sldMk cId="3276521207" sldId="332"/>
        </pc:sldMkLst>
        <pc:spChg chg="mod">
          <ac:chgData name="Jo Smark-Richards" userId="ee4ebb29-3c63-419e-85b9-946d9f41a209" providerId="ADAL" clId="{88546CF4-60D8-4326-AD81-7D24C54E4E84}" dt="2021-02-23T16:59:33.968" v="119" actId="20577"/>
          <ac:spMkLst>
            <pc:docMk/>
            <pc:sldMk cId="3276521207" sldId="332"/>
            <ac:spMk id="6" creationId="{00000000-0000-0000-0000-000000000000}"/>
          </ac:spMkLst>
        </pc:spChg>
      </pc:sldChg>
      <pc:sldChg chg="modSp">
        <pc:chgData name="Jo Smark-Richards" userId="ee4ebb29-3c63-419e-85b9-946d9f41a209" providerId="ADAL" clId="{88546CF4-60D8-4326-AD81-7D24C54E4E84}" dt="2021-02-23T16:58:49.605" v="93" actId="20577"/>
        <pc:sldMkLst>
          <pc:docMk/>
          <pc:sldMk cId="1012860795" sldId="335"/>
        </pc:sldMkLst>
        <pc:spChg chg="mod">
          <ac:chgData name="Jo Smark-Richards" userId="ee4ebb29-3c63-419e-85b9-946d9f41a209" providerId="ADAL" clId="{88546CF4-60D8-4326-AD81-7D24C54E4E84}" dt="2021-02-23T16:58:49.605" v="93" actId="20577"/>
          <ac:spMkLst>
            <pc:docMk/>
            <pc:sldMk cId="1012860795" sldId="335"/>
            <ac:spMk id="7" creationId="{00000000-0000-0000-0000-000000000000}"/>
          </ac:spMkLst>
        </pc:spChg>
      </pc:sldChg>
      <pc:sldChg chg="addSp delSp modSp mod">
        <pc:chgData name="Jo Smark-Richards" userId="ee4ebb29-3c63-419e-85b9-946d9f41a209" providerId="ADAL" clId="{88546CF4-60D8-4326-AD81-7D24C54E4E84}" dt="2021-02-25T11:16:23.604" v="272" actId="1035"/>
        <pc:sldMkLst>
          <pc:docMk/>
          <pc:sldMk cId="2008318662" sldId="337"/>
        </pc:sldMkLst>
        <pc:spChg chg="mod">
          <ac:chgData name="Jo Smark-Richards" userId="ee4ebb29-3c63-419e-85b9-946d9f41a209" providerId="ADAL" clId="{88546CF4-60D8-4326-AD81-7D24C54E4E84}" dt="2021-02-25T11:13:54.667" v="246" actId="20577"/>
          <ac:spMkLst>
            <pc:docMk/>
            <pc:sldMk cId="2008318662" sldId="337"/>
            <ac:spMk id="3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7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23.604" v="272" actId="1035"/>
          <ac:spMkLst>
            <pc:docMk/>
            <pc:sldMk cId="2008318662" sldId="337"/>
            <ac:spMk id="8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9" creationId="{00000000-0000-0000-0000-000000000000}"/>
          </ac:spMkLst>
        </pc:spChg>
        <pc:spChg chg="del">
          <ac:chgData name="Jo Smark-Richards" userId="ee4ebb29-3c63-419e-85b9-946d9f41a209" providerId="ADAL" clId="{88546CF4-60D8-4326-AD81-7D24C54E4E84}" dt="2021-02-23T16:44:45.747" v="13" actId="478"/>
          <ac:spMkLst>
            <pc:docMk/>
            <pc:sldMk cId="2008318662" sldId="337"/>
            <ac:spMk id="10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23.604" v="272" actId="1035"/>
          <ac:spMkLst>
            <pc:docMk/>
            <pc:sldMk cId="2008318662" sldId="337"/>
            <ac:spMk id="11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23.604" v="272" actId="1035"/>
          <ac:spMkLst>
            <pc:docMk/>
            <pc:sldMk cId="2008318662" sldId="337"/>
            <ac:spMk id="12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13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14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15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16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17" creationId="{00000000-0000-0000-0000-000000000000}"/>
          </ac:spMkLst>
        </pc:spChg>
        <pc:spChg chg="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18" creationId="{00000000-0000-0000-0000-000000000000}"/>
          </ac:spMkLst>
        </pc:spChg>
        <pc:spChg chg="add del mod">
          <ac:chgData name="Jo Smark-Richards" userId="ee4ebb29-3c63-419e-85b9-946d9f41a209" providerId="ADAL" clId="{88546CF4-60D8-4326-AD81-7D24C54E4E84}" dt="2021-02-25T11:14:24.845" v="251" actId="478"/>
          <ac:spMkLst>
            <pc:docMk/>
            <pc:sldMk cId="2008318662" sldId="337"/>
            <ac:spMk id="19" creationId="{2263280F-9106-448C-903F-DDA72D75EA7B}"/>
          </ac:spMkLst>
        </pc:spChg>
        <pc:spChg chg="del">
          <ac:chgData name="Jo Smark-Richards" userId="ee4ebb29-3c63-419e-85b9-946d9f41a209" providerId="ADAL" clId="{88546CF4-60D8-4326-AD81-7D24C54E4E84}" dt="2021-02-23T16:44:47.829" v="14" actId="478"/>
          <ac:spMkLst>
            <pc:docMk/>
            <pc:sldMk cId="2008318662" sldId="337"/>
            <ac:spMk id="20" creationId="{1439AF59-183D-467E-83AA-31F881124AC0}"/>
          </ac:spMkLst>
        </pc:spChg>
        <pc:spChg chg="add del mod">
          <ac:chgData name="Jo Smark-Richards" userId="ee4ebb29-3c63-419e-85b9-946d9f41a209" providerId="ADAL" clId="{88546CF4-60D8-4326-AD81-7D24C54E4E84}" dt="2021-02-25T11:14:41.803" v="254" actId="478"/>
          <ac:spMkLst>
            <pc:docMk/>
            <pc:sldMk cId="2008318662" sldId="337"/>
            <ac:spMk id="20" creationId="{74E81680-EC9F-4A1B-8C6C-DE591FE41310}"/>
          </ac:spMkLst>
        </pc:spChg>
        <pc:spChg chg="add 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22" creationId="{40386D8B-CEFE-4876-B756-579E87FA37F1}"/>
          </ac:spMkLst>
        </pc:spChg>
        <pc:spChg chg="add mod">
          <ac:chgData name="Jo Smark-Richards" userId="ee4ebb29-3c63-419e-85b9-946d9f41a209" providerId="ADAL" clId="{88546CF4-60D8-4326-AD81-7D24C54E4E84}" dt="2021-02-25T11:16:14.723" v="268" actId="1035"/>
          <ac:spMkLst>
            <pc:docMk/>
            <pc:sldMk cId="2008318662" sldId="337"/>
            <ac:spMk id="23" creationId="{E079BA92-C4F7-439E-B17C-A3D2031AD285}"/>
          </ac:spMkLst>
        </pc:spChg>
        <pc:spChg chg="add mod">
          <ac:chgData name="Jo Smark-Richards" userId="ee4ebb29-3c63-419e-85b9-946d9f41a209" providerId="ADAL" clId="{88546CF4-60D8-4326-AD81-7D24C54E4E84}" dt="2021-02-25T11:16:07.167" v="262" actId="552"/>
          <ac:spMkLst>
            <pc:docMk/>
            <pc:sldMk cId="2008318662" sldId="337"/>
            <ac:spMk id="24" creationId="{A1234FC7-893E-4789-880F-924CB6B5CA3F}"/>
          </ac:spMkLst>
        </pc:spChg>
      </pc:sldChg>
      <pc:sldChg chg="modSp mod">
        <pc:chgData name="Jo Smark-Richards" userId="ee4ebb29-3c63-419e-85b9-946d9f41a209" providerId="ADAL" clId="{88546CF4-60D8-4326-AD81-7D24C54E4E84}" dt="2021-02-25T11:17:17.877" v="352" actId="20577"/>
        <pc:sldMkLst>
          <pc:docMk/>
          <pc:sldMk cId="2098451101" sldId="338"/>
        </pc:sldMkLst>
        <pc:spChg chg="mod">
          <ac:chgData name="Jo Smark-Richards" userId="ee4ebb29-3c63-419e-85b9-946d9f41a209" providerId="ADAL" clId="{88546CF4-60D8-4326-AD81-7D24C54E4E84}" dt="2021-02-25T11:17:17.877" v="352" actId="20577"/>
          <ac:spMkLst>
            <pc:docMk/>
            <pc:sldMk cId="2098451101" sldId="338"/>
            <ac:spMk id="5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1370F-A690-41E3-AFDD-1CB89325926C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7C34A-5122-4E29-A3E3-724E7CCAB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19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746" y="1"/>
            <a:ext cx="2945341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17FE8-CB43-4D7A-B3B7-87E8BEFB215A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3" y="4714878"/>
            <a:ext cx="5438776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164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746" y="9428164"/>
            <a:ext cx="2945341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0410B-45D1-4F58-94ED-63111B526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027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04863" y="2111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2" y="4171232"/>
            <a:ext cx="5462097" cy="5010869"/>
          </a:xfrm>
        </p:spPr>
        <p:txBody>
          <a:bodyPr/>
          <a:lstStyle/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156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58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39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97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187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58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577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50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75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MMP BTEC/OCR 80 </a:t>
            </a:r>
            <a:r>
              <a:rPr lang="en-GB" sz="1200" dirty="0" err="1">
                <a:solidFill>
                  <a:schemeClr val="tx1"/>
                </a:solidFill>
              </a:rPr>
              <a:t>ucas</a:t>
            </a:r>
            <a:r>
              <a:rPr lang="en-GB" sz="1200" dirty="0">
                <a:solidFill>
                  <a:schemeClr val="tx1"/>
                </a:solidFill>
              </a:rPr>
              <a:t> care/ </a:t>
            </a:r>
            <a:r>
              <a:rPr lang="en-GB" sz="1200" dirty="0" err="1">
                <a:solidFill>
                  <a:schemeClr val="tx1"/>
                </a:solidFill>
              </a:rPr>
              <a:t>ps</a:t>
            </a:r>
            <a:r>
              <a:rPr lang="en-GB" sz="1200" dirty="0">
                <a:solidFill>
                  <a:schemeClr val="tx1"/>
                </a:solidFill>
              </a:rPr>
              <a:t>/ 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At least 4 GCSEs (at grade 4 or above) including maths and English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Art/ Photography/ theatre 48 UCAS points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err="1">
                <a:solidFill>
                  <a:schemeClr val="tx1"/>
                </a:solidFill>
              </a:rPr>
              <a:t>FdSc</a:t>
            </a:r>
            <a:r>
              <a:rPr lang="en-GB" sz="1200" dirty="0">
                <a:solidFill>
                  <a:schemeClr val="tx1"/>
                </a:solidFill>
              </a:rPr>
              <a:t> creative media 64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HNC engineering have </a:t>
            </a:r>
            <a:r>
              <a:rPr lang="en-GB" sz="1200" dirty="0" err="1">
                <a:solidFill>
                  <a:schemeClr val="tx1"/>
                </a:solidFill>
              </a:rPr>
              <a:t>btec</a:t>
            </a:r>
            <a:r>
              <a:rPr lang="en-GB" sz="1200" dirty="0">
                <a:solidFill>
                  <a:schemeClr val="tx1"/>
                </a:solidFill>
              </a:rPr>
              <a:t> or equivalent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Computing 64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HND Creative media visual effects 48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Business 48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Music 48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48 is PPP at BTEC or EEE at A2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64 </a:t>
            </a:r>
            <a:r>
              <a:rPr lang="en-GB" sz="1200" dirty="0" err="1">
                <a:solidFill>
                  <a:schemeClr val="tx1"/>
                </a:solidFill>
              </a:rPr>
              <a:t>Mpp</a:t>
            </a:r>
            <a:r>
              <a:rPr lang="en-GB" sz="1200" dirty="0">
                <a:solidFill>
                  <a:schemeClr val="tx1"/>
                </a:solidFill>
              </a:rPr>
              <a:t> DDE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80 is MMP CDD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70410B-45D1-4F58-94ED-63111B5265A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428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769"/>
            <a:ext cx="9144000" cy="64616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3769"/>
            <a:ext cx="9144000" cy="646161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62B16-7AFB-4E99-BD91-9532011CB8B3}" type="datetimeFigureOut">
              <a:rPr lang="en-US" smtClean="0"/>
              <a:pPr/>
              <a:t>2/25/2021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EB2C-977A-4DC8-9456-6E2A8081A95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em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88088" y="1494101"/>
            <a:ext cx="8604448" cy="1728192"/>
          </a:xfrm>
        </p:spPr>
        <p:txBody>
          <a:bodyPr>
            <a:noAutofit/>
          </a:bodyPr>
          <a:lstStyle/>
          <a:p>
            <a:r>
              <a:rPr lang="en-GB" sz="4000" b="1" dirty="0">
                <a:solidFill>
                  <a:schemeClr val="tx1"/>
                </a:solidFill>
              </a:rPr>
              <a:t>Higher Education </a:t>
            </a:r>
            <a:r>
              <a:rPr lang="en-GB" sz="4000" b="1" dirty="0">
                <a:solidFill>
                  <a:schemeClr val="tx1"/>
                </a:solidFill>
                <a:cs typeface="Arial" pitchFamily="34" charset="0"/>
              </a:rPr>
              <a:t>at Weymouth College</a:t>
            </a:r>
            <a:endParaRPr lang="en-GB" sz="24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3704327-4C19-4BBB-8998-52F1A1ACBAF5}"/>
              </a:ext>
            </a:extLst>
          </p:cNvPr>
          <p:cNvSpPr/>
          <p:nvPr/>
        </p:nvSpPr>
        <p:spPr>
          <a:xfrm>
            <a:off x="683568" y="2924944"/>
            <a:ext cx="8136904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‘Transforming the lives and economic prosperity of local people by providing the opportunity to access learning delivered to the highest standards.’</a:t>
            </a:r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1149"/>
            <a:ext cx="16097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43608" y="2132856"/>
            <a:ext cx="7065894" cy="1143000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Any Questions / Discussion Points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213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</p:spPr>
        <p:txBody>
          <a:bodyPr>
            <a:normAutofit/>
          </a:bodyPr>
          <a:lstStyle/>
          <a:p>
            <a:r>
              <a:rPr lang="en-GB" sz="4000" b="1" dirty="0"/>
              <a:t>Presentation Aims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AD37B73-B5CE-48CF-BA61-17289A6E12D2}"/>
              </a:ext>
            </a:extLst>
          </p:cNvPr>
          <p:cNvGrpSpPr/>
          <p:nvPr/>
        </p:nvGrpSpPr>
        <p:grpSpPr>
          <a:xfrm>
            <a:off x="538394" y="2241258"/>
            <a:ext cx="7992888" cy="1403766"/>
            <a:chOff x="683568" y="4509120"/>
            <a:chExt cx="7560840" cy="648072"/>
          </a:xfrm>
        </p:grpSpPr>
        <p:sp>
          <p:nvSpPr>
            <p:cNvPr id="5" name="Arrow: Pentagon 4">
              <a:extLst>
                <a:ext uri="{FF2B5EF4-FFF2-40B4-BE49-F238E27FC236}">
                  <a16:creationId xmlns:a16="http://schemas.microsoft.com/office/drawing/2014/main" id="{E8D8694D-88C8-42FA-92F3-5BD592B9AF1F}"/>
                </a:ext>
              </a:extLst>
            </p:cNvPr>
            <p:cNvSpPr/>
            <p:nvPr/>
          </p:nvSpPr>
          <p:spPr>
            <a:xfrm>
              <a:off x="683568" y="4509120"/>
              <a:ext cx="978408" cy="648072"/>
            </a:xfrm>
            <a:prstGeom prst="homePlate">
              <a:avLst/>
            </a:prstGeom>
            <a:solidFill>
              <a:srgbClr val="A301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A559229-E58B-40DA-A313-6347FAC3B7A1}"/>
                </a:ext>
              </a:extLst>
            </p:cNvPr>
            <p:cNvSpPr/>
            <p:nvPr/>
          </p:nvSpPr>
          <p:spPr>
            <a:xfrm>
              <a:off x="1093357" y="4509120"/>
              <a:ext cx="7151051" cy="648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48000" rtlCol="0" anchor="ctr"/>
            <a:lstStyle/>
            <a:p>
              <a:pPr lvl="1"/>
              <a:r>
                <a:rPr lang="en-GB" sz="3200" b="1" dirty="0">
                  <a:solidFill>
                    <a:schemeClr val="tx1"/>
                  </a:solidFill>
                </a:rPr>
                <a:t>Overview of current Higher Education Provision at Weymouth College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DB30FA0-CC7B-46F5-9E3D-622464FB0DFB}"/>
              </a:ext>
            </a:extLst>
          </p:cNvPr>
          <p:cNvGrpSpPr/>
          <p:nvPr/>
        </p:nvGrpSpPr>
        <p:grpSpPr>
          <a:xfrm>
            <a:off x="554684" y="4329490"/>
            <a:ext cx="7992888" cy="1403766"/>
            <a:chOff x="683568" y="4509120"/>
            <a:chExt cx="7560840" cy="648072"/>
          </a:xfrm>
        </p:grpSpPr>
        <p:sp>
          <p:nvSpPr>
            <p:cNvPr id="9" name="Arrow: Pentagon 8">
              <a:extLst>
                <a:ext uri="{FF2B5EF4-FFF2-40B4-BE49-F238E27FC236}">
                  <a16:creationId xmlns:a16="http://schemas.microsoft.com/office/drawing/2014/main" id="{97B4BD08-5233-4D3A-AE60-E07DE8DBE343}"/>
                </a:ext>
              </a:extLst>
            </p:cNvPr>
            <p:cNvSpPr/>
            <p:nvPr/>
          </p:nvSpPr>
          <p:spPr>
            <a:xfrm>
              <a:off x="683568" y="4509120"/>
              <a:ext cx="978408" cy="648072"/>
            </a:xfrm>
            <a:prstGeom prst="homePlate">
              <a:avLst/>
            </a:prstGeom>
            <a:solidFill>
              <a:srgbClr val="A301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5B62AAD9-AF0F-46A4-A568-84EB8D24A0DA}"/>
                </a:ext>
              </a:extLst>
            </p:cNvPr>
            <p:cNvSpPr/>
            <p:nvPr/>
          </p:nvSpPr>
          <p:spPr>
            <a:xfrm>
              <a:off x="1077948" y="4509120"/>
              <a:ext cx="7166460" cy="64807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48000" rtlCol="0" anchor="ctr"/>
            <a:lstStyle/>
            <a:p>
              <a:pPr lvl="1"/>
              <a:r>
                <a:rPr lang="en-GB" sz="3200" b="1" dirty="0">
                  <a:solidFill>
                    <a:schemeClr val="tx1"/>
                  </a:solidFill>
                </a:rPr>
                <a:t>Explain how to apply/ find further information on HE courses</a:t>
              </a:r>
            </a:p>
          </p:txBody>
        </p:sp>
      </p:grp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1149"/>
            <a:ext cx="16097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642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/>
              <a:t>Your Study Choices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78853" y="1556792"/>
            <a:ext cx="416030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FdA</a:t>
            </a:r>
            <a:r>
              <a:rPr lang="en-GB" dirty="0"/>
              <a:t> Creative Media Production</a:t>
            </a:r>
          </a:p>
          <a:p>
            <a:r>
              <a:rPr lang="en-GB" dirty="0" err="1"/>
              <a:t>FdA</a:t>
            </a:r>
            <a:r>
              <a:rPr lang="en-GB" dirty="0"/>
              <a:t> Art and Design Practice</a:t>
            </a:r>
          </a:p>
          <a:p>
            <a:endParaRPr lang="en-GB" dirty="0"/>
          </a:p>
          <a:p>
            <a:r>
              <a:rPr lang="en-GB" dirty="0" err="1"/>
              <a:t>FdSc</a:t>
            </a:r>
            <a:r>
              <a:rPr lang="en-GB" dirty="0"/>
              <a:t> Health and Social Care</a:t>
            </a:r>
          </a:p>
          <a:p>
            <a:r>
              <a:rPr lang="en-GB" dirty="0" err="1"/>
              <a:t>FdSc</a:t>
            </a:r>
            <a:r>
              <a:rPr lang="en-GB" dirty="0"/>
              <a:t> Sport; Coaching, Health and Fitness</a:t>
            </a:r>
          </a:p>
          <a:p>
            <a:r>
              <a:rPr lang="en-GB" dirty="0" err="1"/>
              <a:t>FdSc</a:t>
            </a:r>
            <a:r>
              <a:rPr lang="en-GB" dirty="0"/>
              <a:t> Public Services</a:t>
            </a:r>
          </a:p>
          <a:p>
            <a:endParaRPr lang="en-GB" dirty="0"/>
          </a:p>
          <a:p>
            <a:r>
              <a:rPr lang="en-GB" dirty="0"/>
              <a:t>HNC Engineering</a:t>
            </a:r>
          </a:p>
          <a:p>
            <a:r>
              <a:rPr lang="en-GB" dirty="0"/>
              <a:t>HNC Construction</a:t>
            </a:r>
          </a:p>
          <a:p>
            <a:r>
              <a:rPr lang="en-GB" dirty="0"/>
              <a:t>HNC Business (Service Industries pathway)</a:t>
            </a:r>
          </a:p>
          <a:p>
            <a:r>
              <a:rPr lang="en-GB" dirty="0"/>
              <a:t>HNC Performing arts</a:t>
            </a:r>
          </a:p>
          <a:p>
            <a:endParaRPr lang="en-GB" dirty="0"/>
          </a:p>
          <a:p>
            <a:r>
              <a:rPr lang="en-GB" dirty="0"/>
              <a:t>HND Performing arts (Musical Theatre</a:t>
            </a:r>
          </a:p>
          <a:p>
            <a:r>
              <a:rPr lang="en-GB" dirty="0"/>
              <a:t>HND Computing</a:t>
            </a:r>
          </a:p>
          <a:p>
            <a:r>
              <a:rPr lang="en-GB" dirty="0"/>
              <a:t>HND Creative Media (Visual Effects)</a:t>
            </a:r>
          </a:p>
          <a:p>
            <a:r>
              <a:rPr lang="en-GB" dirty="0"/>
              <a:t>HND Business</a:t>
            </a:r>
          </a:p>
          <a:p>
            <a:r>
              <a:rPr lang="en-GB" dirty="0"/>
              <a:t>HND Music</a:t>
            </a:r>
          </a:p>
        </p:txBody>
      </p:sp>
      <p:sp>
        <p:nvSpPr>
          <p:cNvPr id="7" name="Isosceles Triangle 6"/>
          <p:cNvSpPr/>
          <p:nvPr/>
        </p:nvSpPr>
        <p:spPr>
          <a:xfrm rot="5400000">
            <a:off x="2418748" y="1685800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Isosceles Triangle 7"/>
          <p:cNvSpPr/>
          <p:nvPr/>
        </p:nvSpPr>
        <p:spPr>
          <a:xfrm rot="5400000">
            <a:off x="2418748" y="2502449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Isosceles Triangle 8"/>
          <p:cNvSpPr/>
          <p:nvPr/>
        </p:nvSpPr>
        <p:spPr>
          <a:xfrm rot="5400000">
            <a:off x="2418748" y="1954960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/>
          <p:cNvSpPr/>
          <p:nvPr/>
        </p:nvSpPr>
        <p:spPr>
          <a:xfrm rot="5400000">
            <a:off x="2418748" y="3060821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Isosceles Triangle 11"/>
          <p:cNvSpPr/>
          <p:nvPr/>
        </p:nvSpPr>
        <p:spPr>
          <a:xfrm rot="5400000">
            <a:off x="2418748" y="2777281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/>
        </p:nvSpPr>
        <p:spPr>
          <a:xfrm rot="5400000">
            <a:off x="2418748" y="4147000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Isosceles Triangle 13"/>
          <p:cNvSpPr/>
          <p:nvPr/>
        </p:nvSpPr>
        <p:spPr>
          <a:xfrm rot="5400000">
            <a:off x="2418748" y="3890507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Isosceles Triangle 14"/>
          <p:cNvSpPr/>
          <p:nvPr/>
        </p:nvSpPr>
        <p:spPr>
          <a:xfrm rot="5400000">
            <a:off x="2418748" y="5777664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/>
        </p:nvSpPr>
        <p:spPr>
          <a:xfrm rot="5400000">
            <a:off x="2418748" y="4974522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/>
          <p:cNvSpPr/>
          <p:nvPr/>
        </p:nvSpPr>
        <p:spPr>
          <a:xfrm rot="5400000">
            <a:off x="2418748" y="5245479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Isosceles Triangle 17"/>
          <p:cNvSpPr/>
          <p:nvPr/>
        </p:nvSpPr>
        <p:spPr>
          <a:xfrm rot="5400000">
            <a:off x="2418748" y="5516435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1149"/>
            <a:ext cx="16097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0386D8B-CEFE-4876-B756-579E87FA37F1}"/>
              </a:ext>
            </a:extLst>
          </p:cNvPr>
          <p:cNvSpPr/>
          <p:nvPr/>
        </p:nvSpPr>
        <p:spPr>
          <a:xfrm rot="5400000">
            <a:off x="2418748" y="3629280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E079BA92-C4F7-439E-B17C-A3D2031AD285}"/>
              </a:ext>
            </a:extLst>
          </p:cNvPr>
          <p:cNvSpPr/>
          <p:nvPr/>
        </p:nvSpPr>
        <p:spPr>
          <a:xfrm rot="5400000">
            <a:off x="2418748" y="4397550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A1234FC7-893E-4789-880F-924CB6B5CA3F}"/>
              </a:ext>
            </a:extLst>
          </p:cNvPr>
          <p:cNvSpPr/>
          <p:nvPr/>
        </p:nvSpPr>
        <p:spPr>
          <a:xfrm rot="5400000">
            <a:off x="2418748" y="6065913"/>
            <a:ext cx="139252" cy="110267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318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GB" sz="4000" b="1" dirty="0"/>
              <a:t>Overview</a:t>
            </a:r>
            <a:r>
              <a:rPr lang="en-GB" sz="2400" b="1" dirty="0"/>
              <a:t/>
            </a:r>
            <a:br>
              <a:rPr lang="en-GB" sz="2400" b="1" dirty="0"/>
            </a:br>
            <a:r>
              <a:rPr lang="en-GB" sz="2000" b="1" dirty="0"/>
              <a:t>Why study a foundation degree or Higher National Diploma?</a:t>
            </a:r>
            <a:endParaRPr lang="en-GB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9071" y="1628800"/>
            <a:ext cx="3656730" cy="131400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altLang="en-US" sz="2400" dirty="0"/>
              <a:t> A Foundation degree or HND gives opportunities to those who would like to progress their academic studies, expand their knowledge and earn money at the same time.</a:t>
            </a:r>
          </a:p>
        </p:txBody>
      </p:sp>
      <p:sp>
        <p:nvSpPr>
          <p:cNvPr id="6" name="Isosceles Triangle 5"/>
          <p:cNvSpPr/>
          <p:nvPr/>
        </p:nvSpPr>
        <p:spPr>
          <a:xfrm rot="5400000">
            <a:off x="512940" y="1697143"/>
            <a:ext cx="361184" cy="21488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33493" y="3521776"/>
            <a:ext cx="3595505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1900" dirty="0"/>
              <a:t>A Foundation degree or HND provides the opportunity for students to continue their studies in a familiar and </a:t>
            </a:r>
            <a:r>
              <a:rPr lang="en-GB" altLang="en-US" sz="1900" b="1" dirty="0"/>
              <a:t>less financially demanding environment </a:t>
            </a:r>
            <a:r>
              <a:rPr lang="en-GB" altLang="en-US" sz="1900" dirty="0"/>
              <a:t>progressing from their current studies.</a:t>
            </a:r>
          </a:p>
        </p:txBody>
      </p:sp>
      <p:sp>
        <p:nvSpPr>
          <p:cNvPr id="9" name="Isosceles Triangle 8"/>
          <p:cNvSpPr/>
          <p:nvPr/>
        </p:nvSpPr>
        <p:spPr>
          <a:xfrm rot="5400000">
            <a:off x="478658" y="3627613"/>
            <a:ext cx="361184" cy="21488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4495801" y="1628799"/>
            <a:ext cx="4392487" cy="4392489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b="1" dirty="0">
                <a:solidFill>
                  <a:srgbClr val="A30132"/>
                </a:solidFill>
              </a:rPr>
              <a:t>University of Plymouth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33900" y="1931690"/>
            <a:ext cx="4297553" cy="604804"/>
          </a:xfrm>
        </p:spPr>
        <p:txBody>
          <a:bodyPr>
            <a:noAutofit/>
          </a:bodyPr>
          <a:lstStyle/>
          <a:p>
            <a:pPr marL="400050" lvl="1" indent="0">
              <a:buNone/>
              <a:defRPr/>
            </a:pPr>
            <a:r>
              <a:rPr lang="en-GB" sz="1400" dirty="0"/>
              <a:t>Recently shortlisted for one of the most coveted and prestigious awards in the national higher education sector.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33900" y="2588551"/>
            <a:ext cx="4287585" cy="692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>
              <a:buNone/>
              <a:defRPr/>
            </a:pPr>
            <a:r>
              <a:rPr lang="en-GB" sz="1400" dirty="0"/>
              <a:t>The institution has been placed second in the UK in the 2018 Times Higher Education Young University Awards.</a:t>
            </a:r>
          </a:p>
        </p:txBody>
      </p:sp>
      <p:sp>
        <p:nvSpPr>
          <p:cNvPr id="15" name="Isosceles Triangle 14"/>
          <p:cNvSpPr/>
          <p:nvPr/>
        </p:nvSpPr>
        <p:spPr>
          <a:xfrm rot="5400000">
            <a:off x="4792363" y="2038151"/>
            <a:ext cx="140400" cy="11160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533900" y="3236623"/>
            <a:ext cx="4297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GB" sz="1400" dirty="0"/>
              <a:t>Guardian University Awards: 2015 winner for Social and Community impact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511439" y="4355316"/>
            <a:ext cx="432001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GB" sz="1400" dirty="0"/>
              <a:t>Largest awarding organisation offering academic and vocational qualifications that are globally recognised and benchmarked.</a:t>
            </a:r>
          </a:p>
          <a:p>
            <a:pPr marL="400050" lvl="1" indent="0">
              <a:buNone/>
            </a:pPr>
            <a:endParaRPr lang="en-GB" sz="1400" dirty="0"/>
          </a:p>
          <a:p>
            <a:pPr marL="400050" lvl="1" indent="0">
              <a:buNone/>
            </a:pPr>
            <a:r>
              <a:rPr lang="en-GB" sz="1400" dirty="0"/>
              <a:t>74% of employers want new hires with practical knowledge and skills combined; 90% of BTEC students are employed full-time after graduating; </a:t>
            </a:r>
          </a:p>
        </p:txBody>
      </p:sp>
      <p:sp>
        <p:nvSpPr>
          <p:cNvPr id="22" name="Isosceles Triangle 21"/>
          <p:cNvSpPr/>
          <p:nvPr/>
        </p:nvSpPr>
        <p:spPr>
          <a:xfrm rot="5400000">
            <a:off x="4792363" y="2685220"/>
            <a:ext cx="140400" cy="11160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/>
          <p:cNvSpPr/>
          <p:nvPr/>
        </p:nvSpPr>
        <p:spPr>
          <a:xfrm rot="5400000">
            <a:off x="4792363" y="3333292"/>
            <a:ext cx="140400" cy="11160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/>
          <p:cNvSpPr/>
          <p:nvPr/>
        </p:nvSpPr>
        <p:spPr>
          <a:xfrm rot="5400000">
            <a:off x="4792363" y="3784390"/>
            <a:ext cx="140400" cy="11160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/>
          <p:cNvSpPr/>
          <p:nvPr/>
        </p:nvSpPr>
        <p:spPr>
          <a:xfrm rot="5400000">
            <a:off x="4792363" y="4452653"/>
            <a:ext cx="140400" cy="11160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511440" y="4051095"/>
            <a:ext cx="3158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A30132"/>
                </a:solidFill>
              </a:rPr>
              <a:t>BTEC Higher National Diplomas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533900" y="3678367"/>
            <a:ext cx="428758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buNone/>
            </a:pPr>
            <a:r>
              <a:rPr lang="en-GB" sz="1400" dirty="0"/>
              <a:t>Teaching Excellence Framework : Silver Award</a:t>
            </a:r>
          </a:p>
        </p:txBody>
      </p:sp>
      <p:sp>
        <p:nvSpPr>
          <p:cNvPr id="26" name="Isosceles Triangle 25"/>
          <p:cNvSpPr/>
          <p:nvPr/>
        </p:nvSpPr>
        <p:spPr>
          <a:xfrm rot="5400000">
            <a:off x="4792363" y="5278649"/>
            <a:ext cx="140400" cy="111600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83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95120" cy="1143000"/>
          </a:xfrm>
        </p:spPr>
        <p:txBody>
          <a:bodyPr>
            <a:noAutofit/>
          </a:bodyPr>
          <a:lstStyle/>
          <a:p>
            <a:pPr algn="l"/>
            <a:r>
              <a:rPr lang="en-GB" sz="4000" b="1" dirty="0"/>
              <a:t>Why Weymouth College?</a:t>
            </a:r>
            <a:r>
              <a:rPr lang="en-GB" sz="2000" b="1" dirty="0"/>
              <a:t/>
            </a:r>
            <a:br>
              <a:rPr lang="en-GB" sz="2000" b="1" dirty="0"/>
            </a:br>
            <a:r>
              <a:rPr lang="en-GB" sz="2000" b="1" dirty="0"/>
              <a:t>Why study a foundation degree or Higher National Diploma?</a:t>
            </a:r>
            <a:endParaRPr lang="en-GB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25553" y="2187006"/>
            <a:ext cx="3960000" cy="1314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GB" sz="1800" dirty="0"/>
              <a:t>Students from all backgrounds </a:t>
            </a:r>
            <a:r>
              <a:rPr lang="en-GB" sz="1800" b="1" u="sng" dirty="0"/>
              <a:t>achieve outstanding outcomes </a:t>
            </a:r>
            <a:r>
              <a:rPr lang="en-GB" sz="1800" dirty="0"/>
              <a:t>for employment, highly skilled employment or further study, notably exceeding college benchmarks.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0730" y="2187006"/>
            <a:ext cx="396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/>
              <a:t>Outstanding student satisfaction </a:t>
            </a:r>
            <a:r>
              <a:rPr lang="en-GB" b="1" dirty="0"/>
              <a:t>90.32%</a:t>
            </a:r>
            <a:r>
              <a:rPr lang="en-GB" dirty="0"/>
              <a:t> (NSS 2019/20 with a Sector average 83.48%)</a:t>
            </a:r>
            <a:endParaRPr lang="en-GB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470942" y="4244895"/>
            <a:ext cx="396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57150"/>
            <a:r>
              <a:rPr lang="en-GB" dirty="0"/>
              <a:t>Outstanding academic support at </a:t>
            </a:r>
            <a:r>
              <a:rPr lang="en-GB" b="1" dirty="0"/>
              <a:t>90%</a:t>
            </a:r>
            <a:r>
              <a:rPr lang="en-GB" dirty="0"/>
              <a:t> (8.1% above the benchmark, in the </a:t>
            </a:r>
            <a:r>
              <a:rPr lang="en-GB" b="1" u="sng" dirty="0"/>
              <a:t>top 10% </a:t>
            </a:r>
            <a:r>
              <a:rPr lang="en-GB" dirty="0"/>
              <a:t>of absolute performance)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62605" y="3122965"/>
            <a:ext cx="4325684" cy="692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5176" indent="-265176">
              <a:buFont typeface="Wingdings 2"/>
              <a:buChar char=""/>
              <a:defRPr/>
            </a:pP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760730" y="4244895"/>
            <a:ext cx="3960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The College has a </a:t>
            </a:r>
            <a:r>
              <a:rPr lang="en-GB" b="1" dirty="0">
                <a:ea typeface="Calibri" panose="020F0502020204030204" pitchFamily="34" charset="0"/>
                <a:cs typeface="Times New Roman" panose="02020603050405020304" pitchFamily="18" charset="0"/>
              </a:rPr>
              <a:t>dedicated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 Higher Education centre and HE Registrar allowing students</a:t>
            </a:r>
            <a:r>
              <a:rPr lang="en-GB" b="1" dirty="0">
                <a:ea typeface="Calibri" panose="020F0502020204030204" pitchFamily="34" charset="0"/>
                <a:cs typeface="Times New Roman" panose="02020603050405020304" pitchFamily="18" charset="0"/>
              </a:rPr>
              <a:t> access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to a range of facilities and </a:t>
            </a:r>
            <a:r>
              <a:rPr lang="en-GB" b="1" dirty="0">
                <a:ea typeface="Calibri" panose="020F0502020204030204" pitchFamily="34" charset="0"/>
                <a:cs typeface="Times New Roman" panose="02020603050405020304" pitchFamily="18" charset="0"/>
              </a:rPr>
              <a:t>highly qualified </a:t>
            </a: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staff for HE.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4678092" y="1916832"/>
            <a:ext cx="4210197" cy="1767267"/>
            <a:chOff x="4678092" y="1949765"/>
            <a:chExt cx="4210197" cy="1767267"/>
          </a:xfrm>
        </p:grpSpPr>
        <p:sp>
          <p:nvSpPr>
            <p:cNvPr id="12" name="Rectangle: Rounded Corners 11"/>
            <p:cNvSpPr/>
            <p:nvPr/>
          </p:nvSpPr>
          <p:spPr>
            <a:xfrm>
              <a:off x="4716015" y="2114998"/>
              <a:ext cx="4172274" cy="1602034"/>
            </a:xfrm>
            <a:prstGeom prst="roundRect">
              <a:avLst/>
            </a:prstGeom>
            <a:noFill/>
            <a:ln w="22225">
              <a:solidFill>
                <a:srgbClr val="A301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Isosceles Triangle 18"/>
            <p:cNvSpPr/>
            <p:nvPr/>
          </p:nvSpPr>
          <p:spPr>
            <a:xfrm rot="10800000">
              <a:off x="4678092" y="1982107"/>
              <a:ext cx="437032" cy="260005"/>
            </a:xfrm>
            <a:prstGeom prst="triangle">
              <a:avLst/>
            </a:prstGeom>
            <a:solidFill>
              <a:srgbClr val="A30132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GB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65001" y="1949765"/>
              <a:ext cx="26321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95536" y="1916832"/>
            <a:ext cx="4210197" cy="1767267"/>
            <a:chOff x="4678092" y="1949765"/>
            <a:chExt cx="4210197" cy="1767267"/>
          </a:xfrm>
        </p:grpSpPr>
        <p:sp>
          <p:nvSpPr>
            <p:cNvPr id="40" name="Rectangle: Rounded Corners 39"/>
            <p:cNvSpPr/>
            <p:nvPr/>
          </p:nvSpPr>
          <p:spPr>
            <a:xfrm>
              <a:off x="4716015" y="2114998"/>
              <a:ext cx="4172274" cy="1602034"/>
            </a:xfrm>
            <a:prstGeom prst="roundRect">
              <a:avLst/>
            </a:prstGeom>
            <a:noFill/>
            <a:ln w="22225">
              <a:solidFill>
                <a:srgbClr val="A301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Isosceles Triangle 40"/>
            <p:cNvSpPr/>
            <p:nvPr/>
          </p:nvSpPr>
          <p:spPr>
            <a:xfrm rot="10800000">
              <a:off x="4678092" y="1982107"/>
              <a:ext cx="437032" cy="260005"/>
            </a:xfrm>
            <a:prstGeom prst="triangle">
              <a:avLst/>
            </a:prstGeom>
            <a:solidFill>
              <a:srgbClr val="A30132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GB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765001" y="1949765"/>
              <a:ext cx="26321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44008" y="4005064"/>
            <a:ext cx="4210197" cy="1767267"/>
            <a:chOff x="4678092" y="1949765"/>
            <a:chExt cx="4210197" cy="1767267"/>
          </a:xfrm>
        </p:grpSpPr>
        <p:sp>
          <p:nvSpPr>
            <p:cNvPr id="44" name="Rectangle: Rounded Corners 43"/>
            <p:cNvSpPr/>
            <p:nvPr/>
          </p:nvSpPr>
          <p:spPr>
            <a:xfrm>
              <a:off x="4716015" y="2114998"/>
              <a:ext cx="4172274" cy="1602034"/>
            </a:xfrm>
            <a:prstGeom prst="roundRect">
              <a:avLst/>
            </a:prstGeom>
            <a:noFill/>
            <a:ln w="22225">
              <a:solidFill>
                <a:srgbClr val="A301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Isosceles Triangle 44"/>
            <p:cNvSpPr/>
            <p:nvPr/>
          </p:nvSpPr>
          <p:spPr>
            <a:xfrm rot="10800000">
              <a:off x="4678092" y="1982107"/>
              <a:ext cx="437032" cy="260005"/>
            </a:xfrm>
            <a:prstGeom prst="triangle">
              <a:avLst/>
            </a:prstGeom>
            <a:solidFill>
              <a:srgbClr val="A30132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GB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765001" y="1949765"/>
              <a:ext cx="26321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4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00454" y="4005064"/>
            <a:ext cx="4210197" cy="1767267"/>
            <a:chOff x="4678092" y="1949765"/>
            <a:chExt cx="4210197" cy="1767267"/>
          </a:xfrm>
        </p:grpSpPr>
        <p:sp>
          <p:nvSpPr>
            <p:cNvPr id="48" name="Rectangle: Rounded Corners 47"/>
            <p:cNvSpPr/>
            <p:nvPr/>
          </p:nvSpPr>
          <p:spPr>
            <a:xfrm>
              <a:off x="4716015" y="2114998"/>
              <a:ext cx="4172274" cy="1602034"/>
            </a:xfrm>
            <a:prstGeom prst="roundRect">
              <a:avLst/>
            </a:prstGeom>
            <a:noFill/>
            <a:ln w="22225">
              <a:solidFill>
                <a:srgbClr val="A301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9" name="Isosceles Triangle 48"/>
            <p:cNvSpPr/>
            <p:nvPr/>
          </p:nvSpPr>
          <p:spPr>
            <a:xfrm rot="10800000">
              <a:off x="4678092" y="1982107"/>
              <a:ext cx="437032" cy="260005"/>
            </a:xfrm>
            <a:prstGeom prst="triangle">
              <a:avLst/>
            </a:prstGeom>
            <a:solidFill>
              <a:srgbClr val="A30132"/>
            </a:solidFill>
            <a:ln w="317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765001" y="1949765"/>
              <a:ext cx="263214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GB" sz="1200" b="1" dirty="0">
                  <a:solidFill>
                    <a:schemeClr val="bg1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286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977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b="1" dirty="0"/>
              <a:t>Benefits of studying a Foundation Degree</a:t>
            </a:r>
            <a:br>
              <a:rPr lang="en-GB" sz="3600" b="1" dirty="0"/>
            </a:br>
            <a:r>
              <a:rPr lang="en-GB" sz="3600" b="1" dirty="0"/>
              <a:t>or Higher National Diploma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" y="1924841"/>
            <a:ext cx="2746648" cy="402053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tx1"/>
                </a:solidFill>
              </a:rPr>
              <a:t>BSc (Top up year) of degree  offered from September 2020.</a:t>
            </a: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endParaRPr lang="en-GB" sz="8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tx1"/>
                </a:solidFill>
              </a:rPr>
              <a:t>HE Identity and culture</a:t>
            </a: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endParaRPr lang="en-GB" sz="8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tx1"/>
                </a:solidFill>
              </a:rPr>
              <a:t>Additional qualifications whilst studying</a:t>
            </a: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endParaRPr lang="en-GB" sz="800" dirty="0">
              <a:solidFill>
                <a:schemeClr val="tx1"/>
              </a:solidFill>
            </a:endParaRP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chemeClr val="tx1"/>
                </a:solidFill>
              </a:rPr>
              <a:t>High quality local provision alongside access to all the benefits of the University of Plymouth’s resources (campus based and online).</a:t>
            </a: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endParaRPr lang="en-GB" sz="800" dirty="0">
              <a:solidFill>
                <a:schemeClr val="tx1"/>
              </a:solidFill>
            </a:endParaRPr>
          </a:p>
          <a:p>
            <a:pPr marL="171450" indent="-1714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chemeClr val="tx1"/>
                </a:solidFill>
              </a:rPr>
              <a:t>Close links with a range of organisations to provide off site visits / guest speakers / work placement opportunities.</a:t>
            </a:r>
          </a:p>
          <a:p>
            <a:pPr marL="285750" indent="-2857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</a:pPr>
            <a:endParaRPr lang="en-GB" sz="800" dirty="0">
              <a:solidFill>
                <a:schemeClr val="tx1"/>
              </a:solidFill>
            </a:endParaRPr>
          </a:p>
          <a:p>
            <a:pPr marL="171450" indent="-171450">
              <a:buClr>
                <a:srgbClr val="C00000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chemeClr val="tx1"/>
                </a:solidFill>
              </a:rPr>
              <a:t>Enables access to HE locally (without the need to travel / move).</a:t>
            </a:r>
          </a:p>
        </p:txBody>
      </p:sp>
      <p:sp>
        <p:nvSpPr>
          <p:cNvPr id="7" name="Rectangle 6"/>
          <p:cNvSpPr/>
          <p:nvPr/>
        </p:nvSpPr>
        <p:spPr>
          <a:xfrm>
            <a:off x="3245376" y="1924841"/>
            <a:ext cx="2746648" cy="39958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altLang="en-US" sz="1400" dirty="0">
              <a:solidFill>
                <a:schemeClr val="tx1"/>
              </a:solidFill>
            </a:endParaRPr>
          </a:p>
          <a:p>
            <a:endParaRPr lang="en-GB" altLang="en-US" sz="1400" dirty="0">
              <a:solidFill>
                <a:schemeClr val="tx1"/>
              </a:solidFill>
            </a:endParaRPr>
          </a:p>
          <a:p>
            <a:endParaRPr lang="en-GB" altLang="en-US" sz="1400" dirty="0">
              <a:solidFill>
                <a:schemeClr val="tx1"/>
              </a:solidFill>
            </a:endParaRPr>
          </a:p>
          <a:p>
            <a:r>
              <a:rPr lang="en-GB" altLang="en-US" sz="1400" dirty="0" smtClean="0">
                <a:solidFill>
                  <a:schemeClr val="tx1"/>
                </a:solidFill>
              </a:rPr>
              <a:t>Weymouth College have </a:t>
            </a:r>
            <a:r>
              <a:rPr lang="en-GB" altLang="en-US" sz="1400" dirty="0">
                <a:solidFill>
                  <a:schemeClr val="tx1"/>
                </a:solidFill>
              </a:rPr>
              <a:t>confirmed they will </a:t>
            </a:r>
            <a:r>
              <a:rPr lang="en-GB" altLang="en-US" sz="1400" b="1" u="sng" dirty="0">
                <a:solidFill>
                  <a:schemeClr val="tx1"/>
                </a:solidFill>
              </a:rPr>
              <a:t>charge £6,650</a:t>
            </a:r>
            <a:r>
              <a:rPr lang="en-GB" altLang="en-US" sz="1400" b="1" dirty="0">
                <a:solidFill>
                  <a:schemeClr val="tx1"/>
                </a:solidFill>
              </a:rPr>
              <a:t> </a:t>
            </a:r>
            <a:r>
              <a:rPr lang="en-GB" altLang="en-US" sz="1400" dirty="0">
                <a:solidFill>
                  <a:schemeClr val="tx1"/>
                </a:solidFill>
              </a:rPr>
              <a:t>for students starting their </a:t>
            </a:r>
            <a:r>
              <a:rPr lang="en-GB" altLang="en-US" sz="1400" dirty="0" smtClean="0">
                <a:solidFill>
                  <a:schemeClr val="tx1"/>
                </a:solidFill>
              </a:rPr>
              <a:t>University of Plymouth partner </a:t>
            </a:r>
            <a:r>
              <a:rPr lang="en-GB" altLang="en-US" sz="1400" dirty="0">
                <a:solidFill>
                  <a:schemeClr val="tx1"/>
                </a:solidFill>
              </a:rPr>
              <a:t>college Foundation degrees in September </a:t>
            </a:r>
            <a:r>
              <a:rPr lang="en-GB" altLang="en-US" sz="1400" dirty="0" smtClean="0">
                <a:solidFill>
                  <a:schemeClr val="tx1"/>
                </a:solidFill>
              </a:rPr>
              <a:t>2021.</a:t>
            </a:r>
            <a:endParaRPr lang="en-GB" altLang="en-US" sz="14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  <a:p>
            <a:r>
              <a:rPr lang="en-GB" altLang="en-US" sz="1400" dirty="0">
                <a:solidFill>
                  <a:schemeClr val="tx1"/>
                </a:solidFill>
              </a:rPr>
              <a:t>This means you could </a:t>
            </a:r>
            <a:r>
              <a:rPr lang="en-GB" altLang="en-US" sz="1400" b="1" u="sng" dirty="0">
                <a:solidFill>
                  <a:schemeClr val="tx1"/>
                </a:solidFill>
              </a:rPr>
              <a:t>save £3,000 a year </a:t>
            </a:r>
            <a:r>
              <a:rPr lang="en-GB" altLang="en-US" sz="1400" b="1" dirty="0">
                <a:solidFill>
                  <a:schemeClr val="tx1"/>
                </a:solidFill>
              </a:rPr>
              <a:t> </a:t>
            </a:r>
            <a:r>
              <a:rPr lang="en-GB" altLang="en-US" sz="1400" dirty="0">
                <a:solidFill>
                  <a:schemeClr val="tx1"/>
                </a:solidFill>
              </a:rPr>
              <a:t>by continuing your studies here at Weymouth College (in partnership with University of Plymouth).</a:t>
            </a:r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64032" y="1924841"/>
            <a:ext cx="2746648" cy="399586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marL="171450" indent="-171450">
              <a:buClr>
                <a:srgbClr val="A30132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chemeClr val="tx1"/>
                </a:solidFill>
              </a:rPr>
              <a:t>Flexible delivery enabling students to work and learn at the same time. </a:t>
            </a:r>
          </a:p>
          <a:p>
            <a:pPr marL="171450" indent="-171450">
              <a:buClr>
                <a:srgbClr val="A30132"/>
              </a:buClr>
              <a:buSzPct val="150000"/>
              <a:buFont typeface="Wingdings" panose="05000000000000000000" pitchFamily="2" charset="2"/>
              <a:buChar char="ü"/>
              <a:defRPr/>
            </a:pPr>
            <a:endParaRPr lang="en-GB" sz="800" dirty="0">
              <a:solidFill>
                <a:schemeClr val="tx1"/>
              </a:solidFill>
            </a:endParaRPr>
          </a:p>
          <a:p>
            <a:pPr marL="171450" indent="-171450">
              <a:buClr>
                <a:srgbClr val="A30132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chemeClr val="tx1"/>
                </a:solidFill>
              </a:rPr>
              <a:t>More cost effective as less expense if studying locally (no maintenance / accommodation fees for living in student housing </a:t>
            </a:r>
            <a:r>
              <a:rPr lang="en-GB" sz="1400" dirty="0" err="1">
                <a:solidFill>
                  <a:schemeClr val="tx1"/>
                </a:solidFill>
              </a:rPr>
              <a:t>etc</a:t>
            </a:r>
            <a:r>
              <a:rPr lang="en-GB" sz="1400" dirty="0">
                <a:solidFill>
                  <a:schemeClr val="tx1"/>
                </a:solidFill>
              </a:rPr>
              <a:t>).</a:t>
            </a:r>
          </a:p>
          <a:p>
            <a:pPr marL="171450" indent="-171450">
              <a:buClr>
                <a:srgbClr val="A30132"/>
              </a:buClr>
              <a:buSzPct val="150000"/>
              <a:buFont typeface="Wingdings" panose="05000000000000000000" pitchFamily="2" charset="2"/>
              <a:buChar char="ü"/>
              <a:defRPr/>
            </a:pPr>
            <a:endParaRPr lang="en-GB" sz="800" dirty="0">
              <a:solidFill>
                <a:schemeClr val="tx1"/>
              </a:solidFill>
            </a:endParaRPr>
          </a:p>
          <a:p>
            <a:pPr marL="171450" indent="-171450">
              <a:buClr>
                <a:srgbClr val="A30132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chemeClr val="tx1"/>
                </a:solidFill>
              </a:rPr>
              <a:t>Smaller class sizes providing more focused student delivery and support (&amp; enabling transition from  A level to degree level).</a:t>
            </a:r>
          </a:p>
          <a:p>
            <a:pPr marL="171450" indent="-171450">
              <a:buClr>
                <a:srgbClr val="A30132"/>
              </a:buClr>
              <a:buSzPct val="150000"/>
              <a:buFont typeface="Wingdings" panose="05000000000000000000" pitchFamily="2" charset="2"/>
              <a:buChar char="ü"/>
              <a:defRPr/>
            </a:pPr>
            <a:endParaRPr lang="en-GB" sz="800" dirty="0">
              <a:solidFill>
                <a:schemeClr val="tx1"/>
              </a:solidFill>
            </a:endParaRPr>
          </a:p>
          <a:p>
            <a:pPr marL="171450" indent="-171450">
              <a:buClr>
                <a:srgbClr val="A30132"/>
              </a:buClr>
              <a:buSzPct val="150000"/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chemeClr val="tx1"/>
                </a:solidFill>
              </a:rPr>
              <a:t>Professional and inspirational staff from a wide range of employment backgrounds (trained to University of Plymouth</a:t>
            </a:r>
          </a:p>
        </p:txBody>
      </p:sp>
      <p:sp>
        <p:nvSpPr>
          <p:cNvPr id="10" name="Flowchart: Off-page Connector 9"/>
          <p:cNvSpPr/>
          <p:nvPr/>
        </p:nvSpPr>
        <p:spPr>
          <a:xfrm>
            <a:off x="551568" y="1528217"/>
            <a:ext cx="2496953" cy="396624"/>
          </a:xfrm>
          <a:prstGeom prst="flowChartOffpageConnector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Learner Experience</a:t>
            </a:r>
          </a:p>
        </p:txBody>
      </p:sp>
      <p:sp>
        <p:nvSpPr>
          <p:cNvPr id="11" name="Flowchart: Off-page Connector 10"/>
          <p:cNvSpPr/>
          <p:nvPr/>
        </p:nvSpPr>
        <p:spPr>
          <a:xfrm>
            <a:off x="3370224" y="1528217"/>
            <a:ext cx="2496953" cy="396624"/>
          </a:xfrm>
          <a:prstGeom prst="flowChartOffpageConnector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Financial Benefits</a:t>
            </a:r>
          </a:p>
        </p:txBody>
      </p:sp>
      <p:sp>
        <p:nvSpPr>
          <p:cNvPr id="12" name="Flowchart: Off-page Connector 11"/>
          <p:cNvSpPr/>
          <p:nvPr/>
        </p:nvSpPr>
        <p:spPr>
          <a:xfrm>
            <a:off x="6188880" y="1528217"/>
            <a:ext cx="2496953" cy="396624"/>
          </a:xfrm>
          <a:prstGeom prst="flowChartOffpageConnector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/>
              <a:t>Mgmt</a:t>
            </a:r>
            <a:r>
              <a:rPr lang="en-GB" b="1" dirty="0"/>
              <a:t> of HE Provision</a:t>
            </a:r>
          </a:p>
        </p:txBody>
      </p:sp>
      <p:sp>
        <p:nvSpPr>
          <p:cNvPr id="4" name="Speech Bubble: Rectangle with Corners Rounded 3"/>
          <p:cNvSpPr/>
          <p:nvPr/>
        </p:nvSpPr>
        <p:spPr>
          <a:xfrm rot="21359481">
            <a:off x="3385440" y="2189082"/>
            <a:ext cx="2466733" cy="1161328"/>
          </a:xfrm>
          <a:prstGeom prst="wedgeRoundRectCallout">
            <a:avLst>
              <a:gd name="adj1" fmla="val -29945"/>
              <a:gd name="adj2" fmla="val 65932"/>
              <a:gd name="adj3" fmla="val 16667"/>
            </a:avLst>
          </a:prstGeom>
          <a:solidFill>
            <a:srgbClr val="A30132"/>
          </a:solidFill>
          <a:ln>
            <a:solidFill>
              <a:srgbClr val="7D01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dirty="0">
                <a:solidFill>
                  <a:schemeClr val="bg1"/>
                </a:solidFill>
              </a:rPr>
              <a:t>"</a:t>
            </a:r>
            <a:r>
              <a:rPr lang="en-GB" sz="1100" i="1" dirty="0">
                <a:solidFill>
                  <a:schemeClr val="bg1"/>
                </a:solidFill>
              </a:rPr>
              <a:t>Tuition fees aside, college students are currently graduating with </a:t>
            </a:r>
            <a:r>
              <a:rPr lang="en-GB" sz="1100" b="1" i="1" u="sng" dirty="0">
                <a:solidFill>
                  <a:schemeClr val="bg1"/>
                </a:solidFill>
              </a:rPr>
              <a:t>£17,500 less debt </a:t>
            </a:r>
            <a:r>
              <a:rPr lang="en-GB" sz="1100" i="1" dirty="0">
                <a:solidFill>
                  <a:schemeClr val="bg1"/>
                </a:solidFill>
              </a:rPr>
              <a:t>than their university counterparts because of lower living costs, according to our latest research</a:t>
            </a:r>
            <a:r>
              <a:rPr lang="en-GB" sz="1100" dirty="0">
                <a:solidFill>
                  <a:schemeClr val="bg1"/>
                </a:solidFill>
              </a:rPr>
              <a:t>” </a:t>
            </a:r>
          </a:p>
          <a:p>
            <a:pPr algn="r"/>
            <a:r>
              <a:rPr lang="en-GB" sz="1100" b="1" dirty="0">
                <a:solidFill>
                  <a:schemeClr val="bg1"/>
                </a:solidFill>
              </a:rPr>
              <a:t>Davy, 2011</a:t>
            </a:r>
          </a:p>
        </p:txBody>
      </p:sp>
    </p:spTree>
    <p:extLst>
      <p:ext uri="{BB962C8B-B14F-4D97-AF65-F5344CB8AC3E}">
        <p14:creationId xmlns:p14="http://schemas.microsoft.com/office/powerpoint/2010/main" val="425504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b="1" dirty="0"/>
              <a:t>Enrichment on the course</a:t>
            </a:r>
          </a:p>
        </p:txBody>
      </p:sp>
      <p:sp>
        <p:nvSpPr>
          <p:cNvPr id="7" name="Rectangle 6"/>
          <p:cNvSpPr/>
          <p:nvPr/>
        </p:nvSpPr>
        <p:spPr>
          <a:xfrm>
            <a:off x="-108520" y="575755"/>
            <a:ext cx="5647104" cy="45365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7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7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 </a:t>
            </a:r>
          </a:p>
          <a:p>
            <a:r>
              <a:rPr lang="en-GB" sz="1200" dirty="0">
                <a:solidFill>
                  <a:schemeClr val="tx1"/>
                </a:solidFill>
              </a:rPr>
              <a:t> </a:t>
            </a:r>
          </a:p>
          <a:p>
            <a:r>
              <a:rPr lang="en-GB" sz="1200" dirty="0">
                <a:solidFill>
                  <a:schemeClr val="tx1"/>
                </a:solidFill>
              </a:rPr>
              <a:t>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39"/>
          <p:cNvSpPr/>
          <p:nvPr/>
        </p:nvSpPr>
        <p:spPr>
          <a:xfrm>
            <a:off x="433459" y="2082065"/>
            <a:ext cx="4172274" cy="1602034"/>
          </a:xfrm>
          <a:prstGeom prst="roundRect">
            <a:avLst/>
          </a:prstGeom>
          <a:noFill/>
          <a:ln w="22225"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25553" y="2187006"/>
            <a:ext cx="3960000" cy="13140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GB" sz="1800" dirty="0"/>
              <a:t>In addition to studies, students can participate in a wide range of visits, trips and guest speakers specific to their higher education course. </a:t>
            </a:r>
          </a:p>
        </p:txBody>
      </p:sp>
      <p:sp>
        <p:nvSpPr>
          <p:cNvPr id="12" name="Rectangle: Rounded Corners 39"/>
          <p:cNvSpPr/>
          <p:nvPr/>
        </p:nvSpPr>
        <p:spPr>
          <a:xfrm>
            <a:off x="446426" y="4069216"/>
            <a:ext cx="4172274" cy="1602034"/>
          </a:xfrm>
          <a:prstGeom prst="roundRect">
            <a:avLst/>
          </a:prstGeom>
          <a:noFill/>
          <a:ln w="22225"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57200" y="4254922"/>
            <a:ext cx="40283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Students can also undertake paid or voluntary work within their subject area that supports their studies.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29474" y="1628800"/>
            <a:ext cx="4392487" cy="4392489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1"/>
            <a:r>
              <a:rPr lang="en-GB" sz="1400" dirty="0">
                <a:solidFill>
                  <a:schemeClr val="tx1"/>
                </a:solidFill>
              </a:rPr>
              <a:t>Visits to the Photography show at the NEC, guest speakers on image pixel MOS sensor inventor and Tonkin Liu - Light Weymouth.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38662" y="2440590"/>
            <a:ext cx="39521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Visiting professional theatre companies such as  Smoking Apples and Milk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038662" y="3147903"/>
            <a:ext cx="40144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Visiting guest artists including Bea Haines, Semiotics and Fiona Robinson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29140" y="3904541"/>
            <a:ext cx="39604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Visits to </a:t>
            </a:r>
            <a:r>
              <a:rPr lang="en-GB" sz="1400" dirty="0" err="1"/>
              <a:t>Forston</a:t>
            </a:r>
            <a:r>
              <a:rPr lang="en-GB" sz="1400" dirty="0"/>
              <a:t> Clinic (Mental Health unit), Guest speakers on diabetes, residential to London to the Old Operating Theatre and Museum of Pathology</a:t>
            </a:r>
            <a:endParaRPr lang="en-GB" sz="2000" dirty="0"/>
          </a:p>
        </p:txBody>
      </p:sp>
      <p:sp>
        <p:nvSpPr>
          <p:cNvPr id="16" name="Rectangle 15"/>
          <p:cNvSpPr/>
          <p:nvPr/>
        </p:nvSpPr>
        <p:spPr>
          <a:xfrm>
            <a:off x="5027148" y="4879899"/>
            <a:ext cx="39604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/>
              <a:t>Level 2 gym instructors qualification alongside visits to the Nuffield health Centre in Yeovil, </a:t>
            </a:r>
            <a:r>
              <a:rPr lang="en-GB" sz="1400" dirty="0" err="1"/>
              <a:t>Horfield</a:t>
            </a:r>
            <a:r>
              <a:rPr lang="en-GB" sz="1400" dirty="0"/>
              <a:t> Leisure centre in Bristol, Principality Stadium in Cardiff </a:t>
            </a:r>
          </a:p>
        </p:txBody>
      </p:sp>
      <p:sp>
        <p:nvSpPr>
          <p:cNvPr id="17" name="Isosceles Triangle 16"/>
          <p:cNvSpPr/>
          <p:nvPr/>
        </p:nvSpPr>
        <p:spPr>
          <a:xfrm rot="5400000">
            <a:off x="4846842" y="1860032"/>
            <a:ext cx="163255" cy="220385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Isosceles Triangle 17"/>
          <p:cNvSpPr/>
          <p:nvPr/>
        </p:nvSpPr>
        <p:spPr>
          <a:xfrm rot="5400000">
            <a:off x="4846820" y="2624214"/>
            <a:ext cx="163255" cy="220385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Isosceles Triangle 18"/>
          <p:cNvSpPr/>
          <p:nvPr/>
        </p:nvSpPr>
        <p:spPr>
          <a:xfrm rot="5400000">
            <a:off x="4841326" y="3328569"/>
            <a:ext cx="163255" cy="220385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Isosceles Triangle 19"/>
          <p:cNvSpPr/>
          <p:nvPr/>
        </p:nvSpPr>
        <p:spPr>
          <a:xfrm rot="5400000">
            <a:off x="4844790" y="4165318"/>
            <a:ext cx="163255" cy="220385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Isosceles Triangle 20"/>
          <p:cNvSpPr/>
          <p:nvPr/>
        </p:nvSpPr>
        <p:spPr>
          <a:xfrm rot="5400000">
            <a:off x="4844790" y="5258451"/>
            <a:ext cx="163255" cy="220385"/>
          </a:xfrm>
          <a:prstGeom prst="triangle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91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b="1" dirty="0"/>
              <a:t>After your </a:t>
            </a:r>
            <a:r>
              <a:rPr lang="en-GB" sz="3600" b="1" dirty="0" err="1"/>
              <a:t>FdSc</a:t>
            </a:r>
            <a:r>
              <a:rPr lang="en-GB" sz="3600" b="1" dirty="0"/>
              <a:t> or HND…..</a:t>
            </a:r>
          </a:p>
        </p:txBody>
      </p:sp>
      <p:sp>
        <p:nvSpPr>
          <p:cNvPr id="6" name="Rectangle 5"/>
          <p:cNvSpPr/>
          <p:nvPr/>
        </p:nvSpPr>
        <p:spPr>
          <a:xfrm>
            <a:off x="426720" y="1484784"/>
            <a:ext cx="4361304" cy="453650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Complete</a:t>
            </a:r>
            <a:r>
              <a:rPr lang="en-GB" sz="1600" dirty="0">
                <a:solidFill>
                  <a:schemeClr val="tx1"/>
                </a:solidFill>
              </a:rPr>
              <a:t> </a:t>
            </a:r>
            <a:r>
              <a:rPr lang="en-GB" sz="1600" dirty="0">
                <a:solidFill>
                  <a:schemeClr val="tx1"/>
                </a:solidFill>
                <a:latin typeface="Verdana" pitchFamily="34" charset="0"/>
              </a:rPr>
              <a:t>the final year of a Bachelor’s Degree at the University of Plymouth</a:t>
            </a: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Verdana" pitchFamily="34" charset="0"/>
              </a:rPr>
              <a:t>Go straight into industry</a:t>
            </a: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endParaRPr lang="en-GB" sz="1600" dirty="0">
              <a:solidFill>
                <a:schemeClr val="tx1"/>
              </a:solidFill>
              <a:latin typeface="Verdana" pitchFamily="34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Verdana" pitchFamily="34" charset="0"/>
              </a:rPr>
              <a:t>Complete the final BSc (Hons) Professional Studies (Health and Community) at College</a:t>
            </a:r>
            <a:endParaRPr lang="en-GB" sz="1600" dirty="0">
              <a:solidFill>
                <a:schemeClr val="tx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 rot="719649">
            <a:off x="5074654" y="1437356"/>
            <a:ext cx="3863584" cy="1562472"/>
            <a:chOff x="5455759" y="1708889"/>
            <a:chExt cx="3400003" cy="1562472"/>
          </a:xfrm>
        </p:grpSpPr>
        <p:sp>
          <p:nvSpPr>
            <p:cNvPr id="3" name="Rectangle: Rounded Corners 2"/>
            <p:cNvSpPr/>
            <p:nvPr/>
          </p:nvSpPr>
          <p:spPr>
            <a:xfrm rot="21264094">
              <a:off x="5455759" y="1708889"/>
              <a:ext cx="3400003" cy="156247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7D012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28000" rtlCol="0" anchor="t"/>
            <a:lstStyle/>
            <a:p>
              <a:r>
                <a:rPr lang="en-GB" sz="1200" dirty="0">
                  <a:solidFill>
                    <a:schemeClr val="tx1"/>
                  </a:solidFill>
                </a:rPr>
                <a:t>	Name: Jack Mitchell </a:t>
              </a:r>
            </a:p>
            <a:p>
              <a:r>
                <a:rPr lang="en-GB" sz="1200" b="1" dirty="0">
                  <a:solidFill>
                    <a:schemeClr val="tx1"/>
                  </a:solidFill>
                </a:rPr>
                <a:t>	HND Music Performance</a:t>
              </a:r>
              <a:endParaRPr lang="en-GB" sz="1600" dirty="0">
                <a:solidFill>
                  <a:schemeClr val="tx1"/>
                </a:solidFill>
              </a:endParaRPr>
            </a:p>
            <a:p>
              <a:endParaRPr lang="en-GB" sz="1200" dirty="0">
                <a:solidFill>
                  <a:schemeClr val="tx1"/>
                </a:solidFill>
              </a:endParaRPr>
            </a:p>
            <a:p>
              <a:pPr lvl="1"/>
              <a:r>
                <a:rPr lang="en-GB" sz="1200" dirty="0">
                  <a:solidFill>
                    <a:schemeClr val="tx1"/>
                  </a:solidFill>
                </a:rPr>
                <a:t>Jack built a music tuition company for the local educational settings and is a private percussion tutor. </a:t>
              </a:r>
            </a:p>
            <a:p>
              <a:pPr lvl="1"/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Flowchart: Delay 4"/>
            <p:cNvSpPr/>
            <p:nvPr/>
          </p:nvSpPr>
          <p:spPr>
            <a:xfrm rot="15864094">
              <a:off x="5749718" y="2552335"/>
              <a:ext cx="381744" cy="577354"/>
            </a:xfrm>
            <a:prstGeom prst="flowChartDelay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: Rounded Corners 10"/>
          <p:cNvSpPr/>
          <p:nvPr/>
        </p:nvSpPr>
        <p:spPr>
          <a:xfrm rot="21264094">
            <a:off x="3048131" y="2936816"/>
            <a:ext cx="3912034" cy="1562472"/>
          </a:xfrm>
          <a:prstGeom prst="roundRect">
            <a:avLst/>
          </a:prstGeom>
          <a:solidFill>
            <a:schemeClr val="bg1"/>
          </a:solidFill>
          <a:ln>
            <a:solidFill>
              <a:srgbClr val="7D01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000" rtlCol="0" anchor="t"/>
          <a:lstStyle/>
          <a:p>
            <a:r>
              <a:rPr lang="en-GB" sz="1200" dirty="0">
                <a:solidFill>
                  <a:schemeClr val="tx1"/>
                </a:solidFill>
              </a:rPr>
              <a:t>Name: Sarah Stephens</a:t>
            </a:r>
          </a:p>
          <a:p>
            <a:r>
              <a:rPr lang="en-GB" sz="1200" b="1" dirty="0" err="1">
                <a:solidFill>
                  <a:schemeClr val="tx1"/>
                </a:solidFill>
              </a:rPr>
              <a:t>FdSc</a:t>
            </a:r>
            <a:r>
              <a:rPr lang="en-GB" sz="1200" b="1" dirty="0">
                <a:solidFill>
                  <a:schemeClr val="tx1"/>
                </a:solidFill>
              </a:rPr>
              <a:t> Health and Social Care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Sarah completed her </a:t>
            </a:r>
            <a:r>
              <a:rPr lang="en-GB" sz="1200" dirty="0" err="1">
                <a:solidFill>
                  <a:schemeClr val="tx1"/>
                </a:solidFill>
              </a:rPr>
              <a:t>FdSc</a:t>
            </a:r>
            <a:r>
              <a:rPr lang="en-GB" sz="1200" dirty="0">
                <a:solidFill>
                  <a:schemeClr val="tx1"/>
                </a:solidFill>
              </a:rPr>
              <a:t> in Health and Social Care and went to Winchester University to complete a top up degree in Health and Community Studies. She has achieved a 2:1.</a:t>
            </a:r>
          </a:p>
        </p:txBody>
      </p:sp>
      <p:sp>
        <p:nvSpPr>
          <p:cNvPr id="16" name="Rectangle: Rounded Corners 15"/>
          <p:cNvSpPr/>
          <p:nvPr/>
        </p:nvSpPr>
        <p:spPr>
          <a:xfrm rot="88568">
            <a:off x="4677472" y="4534877"/>
            <a:ext cx="3400003" cy="1562472"/>
          </a:xfrm>
          <a:prstGeom prst="roundRect">
            <a:avLst/>
          </a:prstGeom>
          <a:solidFill>
            <a:schemeClr val="bg1"/>
          </a:solidFill>
          <a:ln>
            <a:solidFill>
              <a:srgbClr val="7D01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8000" rtlCol="0" anchor="t"/>
          <a:lstStyle/>
          <a:p>
            <a:r>
              <a:rPr lang="en-GB" sz="1200" dirty="0">
                <a:solidFill>
                  <a:schemeClr val="tx1"/>
                </a:solidFill>
              </a:rPr>
              <a:t>           Name: Matthew Bancroft</a:t>
            </a:r>
          </a:p>
          <a:p>
            <a:r>
              <a:rPr lang="en-GB" sz="1200" b="1" dirty="0">
                <a:solidFill>
                  <a:schemeClr val="tx1"/>
                </a:solidFill>
              </a:rPr>
              <a:t>                </a:t>
            </a:r>
            <a:r>
              <a:rPr lang="en-GB" sz="1200" b="1" dirty="0" err="1">
                <a:solidFill>
                  <a:schemeClr val="tx1"/>
                </a:solidFill>
              </a:rPr>
              <a:t>FdA</a:t>
            </a:r>
            <a:r>
              <a:rPr lang="en-GB" sz="1200" b="1" dirty="0">
                <a:solidFill>
                  <a:schemeClr val="tx1"/>
                </a:solidFill>
              </a:rPr>
              <a:t> Actor Training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          Matthew is a freelance T.V.  and                	radio actor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78711">
            <a:off x="5127214" y="1736969"/>
            <a:ext cx="1205554" cy="72822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71517">
            <a:off x="4752380" y="4838139"/>
            <a:ext cx="1139861" cy="94066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1248549">
            <a:off x="3164362" y="3536067"/>
            <a:ext cx="721565" cy="67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21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to do next</a:t>
            </a:r>
          </a:p>
        </p:txBody>
      </p:sp>
      <p:sp>
        <p:nvSpPr>
          <p:cNvPr id="7" name="Flowchart: Off-page Connector 6"/>
          <p:cNvSpPr/>
          <p:nvPr/>
        </p:nvSpPr>
        <p:spPr>
          <a:xfrm>
            <a:off x="3431850" y="2060848"/>
            <a:ext cx="2269957" cy="396624"/>
          </a:xfrm>
          <a:prstGeom prst="flowChartOffpageConnector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Entry Requirements</a:t>
            </a:r>
          </a:p>
        </p:txBody>
      </p:sp>
      <p:sp>
        <p:nvSpPr>
          <p:cNvPr id="8" name="Flowchart: Off-page Connector 7"/>
          <p:cNvSpPr/>
          <p:nvPr/>
        </p:nvSpPr>
        <p:spPr>
          <a:xfrm>
            <a:off x="6168154" y="2060848"/>
            <a:ext cx="2269957" cy="396624"/>
          </a:xfrm>
          <a:prstGeom prst="flowChartOffpageConnector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Contact</a:t>
            </a:r>
          </a:p>
        </p:txBody>
      </p:sp>
      <p:sp>
        <p:nvSpPr>
          <p:cNvPr id="9" name="Rectangle 8"/>
          <p:cNvSpPr/>
          <p:nvPr/>
        </p:nvSpPr>
        <p:spPr>
          <a:xfrm>
            <a:off x="3598187" y="2717304"/>
            <a:ext cx="2269957" cy="1338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UCAS Points Range:</a:t>
            </a:r>
          </a:p>
          <a:p>
            <a:endParaRPr lang="en-GB" sz="1400" dirty="0">
              <a:solidFill>
                <a:schemeClr val="tx1"/>
              </a:solidFill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6228184" y="3660610"/>
            <a:ext cx="2634567" cy="892552"/>
            <a:chOff x="6192070" y="2852936"/>
            <a:chExt cx="2634567" cy="892552"/>
          </a:xfrm>
        </p:grpSpPr>
        <p:pic>
          <p:nvPicPr>
            <p:cNvPr id="16" name="Picture 15" descr="An accidentally diverse reading list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3829" y="3529586"/>
              <a:ext cx="162285" cy="162285"/>
            </a:xfrm>
            <a:prstGeom prst="rect">
              <a:avLst/>
            </a:prstGeom>
          </p:spPr>
        </p:pic>
        <p:pic>
          <p:nvPicPr>
            <p:cNvPr id="22" name="Picture 21" descr="File:&lt;strong&gt;Phone&lt;/strong&gt; font awesome.svg - Wikimedia Commons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6140" y="3349966"/>
              <a:ext cx="162285" cy="162285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6192070" y="2852936"/>
              <a:ext cx="2634567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Roz Osborne</a:t>
              </a:r>
            </a:p>
            <a:p>
              <a:r>
                <a:rPr lang="en-GB" sz="1400" dirty="0">
                  <a:solidFill>
                    <a:srgbClr val="A30132"/>
                  </a:solidFill>
                </a:rPr>
                <a:t>Higher Education Registrar</a:t>
              </a:r>
            </a:p>
            <a:p>
              <a:pPr lvl="1"/>
              <a:r>
                <a:rPr lang="en-GB" sz="1200" dirty="0"/>
                <a:t>(01305) 764 733</a:t>
              </a:r>
            </a:p>
            <a:p>
              <a:pPr lvl="1"/>
              <a:r>
                <a:rPr lang="en-GB" sz="1200" dirty="0"/>
                <a:t>Roz_osborne@weymouth.ac.uk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994591" y="3603969"/>
            <a:ext cx="1707216" cy="653653"/>
            <a:chOff x="2055008" y="4617472"/>
            <a:chExt cx="1707216" cy="653653"/>
          </a:xfrm>
        </p:grpSpPr>
        <p:sp>
          <p:nvSpPr>
            <p:cNvPr id="37" name="Isosceles Triangle 36"/>
            <p:cNvSpPr/>
            <p:nvPr/>
          </p:nvSpPr>
          <p:spPr>
            <a:xfrm>
              <a:off x="2181336" y="4920667"/>
              <a:ext cx="140400" cy="111600"/>
            </a:xfrm>
            <a:prstGeom prst="triangle">
              <a:avLst/>
            </a:prstGeom>
            <a:solidFill>
              <a:srgbClr val="A30132"/>
            </a:solidFill>
            <a:ln>
              <a:solidFill>
                <a:srgbClr val="A301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Isosceles Triangle 37"/>
            <p:cNvSpPr/>
            <p:nvPr/>
          </p:nvSpPr>
          <p:spPr>
            <a:xfrm>
              <a:off x="3495496" y="4920667"/>
              <a:ext cx="140400" cy="111600"/>
            </a:xfrm>
            <a:prstGeom prst="triangle">
              <a:avLst/>
            </a:prstGeom>
            <a:solidFill>
              <a:srgbClr val="A30132"/>
            </a:solidFill>
            <a:ln>
              <a:solidFill>
                <a:srgbClr val="A301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0" name="Straight Connector 39"/>
            <p:cNvCxnSpPr>
              <a:stCxn id="37" idx="4"/>
              <a:endCxn id="38" idx="2"/>
            </p:cNvCxnSpPr>
            <p:nvPr/>
          </p:nvCxnSpPr>
          <p:spPr>
            <a:xfrm>
              <a:off x="2263048" y="5032267"/>
              <a:ext cx="1291136" cy="0"/>
            </a:xfrm>
            <a:prstGeom prst="line">
              <a:avLst/>
            </a:prstGeom>
            <a:ln w="25400">
              <a:solidFill>
                <a:srgbClr val="A3013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435409" y="4994126"/>
              <a:ext cx="9464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/>
                <a:t>UCAS Points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055008" y="461747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48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69168" y="4617472"/>
              <a:ext cx="3930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b="1" dirty="0"/>
                <a:t>80</a:t>
              </a:r>
            </a:p>
          </p:txBody>
        </p:sp>
      </p:grpSp>
      <p:sp>
        <p:nvSpPr>
          <p:cNvPr id="45" name="Flowchart: Off-page Connector 44"/>
          <p:cNvSpPr/>
          <p:nvPr/>
        </p:nvSpPr>
        <p:spPr>
          <a:xfrm>
            <a:off x="695546" y="2060848"/>
            <a:ext cx="2269957" cy="396624"/>
          </a:xfrm>
          <a:prstGeom prst="flowChartOffpageConnector">
            <a:avLst/>
          </a:prstGeom>
          <a:solidFill>
            <a:srgbClr val="A30132"/>
          </a:solidFill>
          <a:ln>
            <a:solidFill>
              <a:srgbClr val="A301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Courses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228184" y="2717304"/>
            <a:ext cx="2898935" cy="892552"/>
            <a:chOff x="6192070" y="2852936"/>
            <a:chExt cx="2898935" cy="892552"/>
          </a:xfrm>
        </p:grpSpPr>
        <p:pic>
          <p:nvPicPr>
            <p:cNvPr id="48" name="Picture 47" descr="An accidentally diverse reading list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33829" y="3529586"/>
              <a:ext cx="162285" cy="162285"/>
            </a:xfrm>
            <a:prstGeom prst="rect">
              <a:avLst/>
            </a:prstGeom>
          </p:spPr>
        </p:pic>
        <p:pic>
          <p:nvPicPr>
            <p:cNvPr id="49" name="Picture 48" descr="File:&lt;strong&gt;Phone&lt;/strong&gt; font awesome.svg - Wikimedia Commons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46140" y="3349966"/>
              <a:ext cx="162285" cy="162285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6192070" y="2852936"/>
              <a:ext cx="2898935" cy="89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Jo Smark-Richards</a:t>
              </a:r>
            </a:p>
            <a:p>
              <a:r>
                <a:rPr lang="en-GB" sz="1400" dirty="0">
                  <a:solidFill>
                    <a:srgbClr val="A30132"/>
                  </a:solidFill>
                </a:rPr>
                <a:t>Head of Higher Education</a:t>
              </a:r>
            </a:p>
            <a:p>
              <a:pPr lvl="1"/>
              <a:r>
                <a:rPr lang="en-GB" sz="1200" dirty="0"/>
                <a:t>(01305) 208 954</a:t>
              </a:r>
            </a:p>
            <a:p>
              <a:pPr lvl="1"/>
              <a:r>
                <a:rPr lang="en-GB" sz="1200" dirty="0"/>
                <a:t>jo_smarkrichards@weymouth.ac.uk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605738" y="2717304"/>
            <a:ext cx="2830262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/>
              <a:t>FdA</a:t>
            </a:r>
            <a:r>
              <a:rPr lang="en-GB" sz="1200" dirty="0"/>
              <a:t> Creative Media Production</a:t>
            </a:r>
          </a:p>
          <a:p>
            <a:r>
              <a:rPr lang="en-GB" sz="1200" dirty="0" err="1"/>
              <a:t>FdA</a:t>
            </a:r>
            <a:r>
              <a:rPr lang="en-GB" sz="1200" dirty="0"/>
              <a:t> Art and Design Practice</a:t>
            </a:r>
          </a:p>
          <a:p>
            <a:endParaRPr lang="en-GB" sz="1200" dirty="0"/>
          </a:p>
          <a:p>
            <a:r>
              <a:rPr lang="en-GB" sz="1200" dirty="0" err="1"/>
              <a:t>FdSc</a:t>
            </a:r>
            <a:r>
              <a:rPr lang="en-GB" sz="1200" dirty="0"/>
              <a:t> Health and Social Care</a:t>
            </a:r>
          </a:p>
          <a:p>
            <a:r>
              <a:rPr lang="en-GB" sz="1200" dirty="0" err="1"/>
              <a:t>FdSc</a:t>
            </a:r>
            <a:r>
              <a:rPr lang="en-GB" sz="1200" dirty="0"/>
              <a:t> Sport; Coaching, Health and Fitness</a:t>
            </a:r>
          </a:p>
          <a:p>
            <a:r>
              <a:rPr lang="en-GB" sz="1200" dirty="0" err="1"/>
              <a:t>FdSc</a:t>
            </a:r>
            <a:r>
              <a:rPr lang="en-GB" sz="1200" dirty="0"/>
              <a:t> Public Services</a:t>
            </a:r>
          </a:p>
          <a:p>
            <a:endParaRPr lang="en-GB" sz="1200" dirty="0"/>
          </a:p>
          <a:p>
            <a:r>
              <a:rPr lang="en-GB" sz="1200" dirty="0"/>
              <a:t>HNC Engineering</a:t>
            </a:r>
          </a:p>
          <a:p>
            <a:r>
              <a:rPr lang="en-GB" sz="1200" dirty="0"/>
              <a:t>HNC Construction</a:t>
            </a:r>
          </a:p>
          <a:p>
            <a:r>
              <a:rPr lang="en-GB" sz="1200" dirty="0"/>
              <a:t>HNC Business (Service Industries pathway)</a:t>
            </a:r>
          </a:p>
          <a:p>
            <a:r>
              <a:rPr lang="en-GB" sz="1200" dirty="0"/>
              <a:t>HNC Performing Arts</a:t>
            </a:r>
          </a:p>
          <a:p>
            <a:endParaRPr lang="en-GB" sz="1200" dirty="0"/>
          </a:p>
          <a:p>
            <a:r>
              <a:rPr lang="en-GB" sz="1200" dirty="0"/>
              <a:t>HND Computing</a:t>
            </a:r>
          </a:p>
          <a:p>
            <a:r>
              <a:rPr lang="en-GB" sz="1200" dirty="0"/>
              <a:t>HND Creative Media (Visual Effects)</a:t>
            </a:r>
          </a:p>
          <a:p>
            <a:r>
              <a:rPr lang="en-GB" sz="1200" dirty="0"/>
              <a:t>HND Business</a:t>
            </a:r>
          </a:p>
          <a:p>
            <a:r>
              <a:rPr lang="en-GB" sz="1200" dirty="0"/>
              <a:t>HND Music</a:t>
            </a:r>
          </a:p>
          <a:p>
            <a:r>
              <a:rPr lang="en-GB" sz="1200" dirty="0"/>
              <a:t>HND Performing Arts (Musical Theatre)</a:t>
            </a:r>
          </a:p>
        </p:txBody>
      </p:sp>
      <p:sp>
        <p:nvSpPr>
          <p:cNvPr id="52" name="Isosceles Triangle 51"/>
          <p:cNvSpPr/>
          <p:nvPr/>
        </p:nvSpPr>
        <p:spPr>
          <a:xfrm rot="5400000">
            <a:off x="597304" y="2998834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3" name="Isosceles Triangle 52"/>
          <p:cNvSpPr/>
          <p:nvPr/>
        </p:nvSpPr>
        <p:spPr>
          <a:xfrm rot="5400000">
            <a:off x="597304" y="3735868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4" name="Isosceles Triangle 53"/>
          <p:cNvSpPr/>
          <p:nvPr/>
        </p:nvSpPr>
        <p:spPr>
          <a:xfrm rot="5400000">
            <a:off x="597304" y="2820528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5" name="Isosceles Triangle 54"/>
          <p:cNvSpPr/>
          <p:nvPr/>
        </p:nvSpPr>
        <p:spPr>
          <a:xfrm rot="5400000">
            <a:off x="597304" y="3177140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6" name="Isosceles Triangle 55"/>
          <p:cNvSpPr/>
          <p:nvPr/>
        </p:nvSpPr>
        <p:spPr>
          <a:xfrm rot="5400000">
            <a:off x="597304" y="3555848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7" name="Isosceles Triangle 56"/>
          <p:cNvSpPr/>
          <p:nvPr/>
        </p:nvSpPr>
        <p:spPr>
          <a:xfrm rot="5400000">
            <a:off x="597304" y="3915888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8" name="Isosceles Triangle 57"/>
          <p:cNvSpPr/>
          <p:nvPr/>
        </p:nvSpPr>
        <p:spPr>
          <a:xfrm rot="5400000">
            <a:off x="597304" y="4291412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59" name="Isosceles Triangle 58"/>
          <p:cNvSpPr/>
          <p:nvPr/>
        </p:nvSpPr>
        <p:spPr>
          <a:xfrm rot="5400000">
            <a:off x="597304" y="4465908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0" name="Isosceles Triangle 59"/>
          <p:cNvSpPr/>
          <p:nvPr/>
        </p:nvSpPr>
        <p:spPr>
          <a:xfrm rot="5400000">
            <a:off x="597304" y="4833443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1" name="Isosceles Triangle 60"/>
          <p:cNvSpPr/>
          <p:nvPr/>
        </p:nvSpPr>
        <p:spPr>
          <a:xfrm rot="5400000">
            <a:off x="597304" y="5020468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2" name="Isosceles Triangle 61"/>
          <p:cNvSpPr/>
          <p:nvPr/>
        </p:nvSpPr>
        <p:spPr>
          <a:xfrm rot="5400000">
            <a:off x="597304" y="5207493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63" name="Isosceles Triangle 62"/>
          <p:cNvSpPr/>
          <p:nvPr/>
        </p:nvSpPr>
        <p:spPr>
          <a:xfrm rot="5400000">
            <a:off x="597304" y="5394517"/>
            <a:ext cx="64963" cy="51441"/>
          </a:xfrm>
          <a:prstGeom prst="triangle">
            <a:avLst/>
          </a:prstGeom>
          <a:solidFill>
            <a:srgbClr val="A30132">
              <a:alpha val="20000"/>
            </a:srgbClr>
          </a:solidFill>
          <a:ln w="3175">
            <a:solidFill>
              <a:srgbClr val="A30132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pic>
        <p:nvPicPr>
          <p:cNvPr id="64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01149"/>
            <a:ext cx="160972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845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.4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1032</Words>
  <Application>Microsoft Office PowerPoint</Application>
  <PresentationFormat>On-screen Show (4:3)</PresentationFormat>
  <Paragraphs>182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Wingdings 2</vt:lpstr>
      <vt:lpstr>Office Theme</vt:lpstr>
      <vt:lpstr>PowerPoint Presentation</vt:lpstr>
      <vt:lpstr>Presentation Aims</vt:lpstr>
      <vt:lpstr>Your Study Choices</vt:lpstr>
      <vt:lpstr>Overview Why study a foundation degree or Higher National Diploma?</vt:lpstr>
      <vt:lpstr>Why Weymouth College? Why study a foundation degree or Higher National Diploma?</vt:lpstr>
      <vt:lpstr>Benefits of studying a Foundation Degree or Higher National Diploma</vt:lpstr>
      <vt:lpstr>Enrichment on the course</vt:lpstr>
      <vt:lpstr>After your FdSc or HND…..</vt:lpstr>
      <vt:lpstr>What to do next</vt:lpstr>
      <vt:lpstr>Any Questions / Discussion Points</vt:lpstr>
    </vt:vector>
  </TitlesOfParts>
  <Company>Weymouth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Bethany Peterson</dc:creator>
  <cp:lastModifiedBy>Roz Osborne</cp:lastModifiedBy>
  <cp:revision>350</cp:revision>
  <cp:lastPrinted>2019-04-15T08:42:59Z</cp:lastPrinted>
  <dcterms:created xsi:type="dcterms:W3CDTF">2010-05-11T09:18:29Z</dcterms:created>
  <dcterms:modified xsi:type="dcterms:W3CDTF">2021-02-25T12:26:11Z</dcterms:modified>
</cp:coreProperties>
</file>