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7" r:id="rId3"/>
    <p:sldId id="275" r:id="rId4"/>
    <p:sldId id="268" r:id="rId5"/>
    <p:sldId id="271" r:id="rId6"/>
    <p:sldId id="280" r:id="rId7"/>
    <p:sldId id="25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14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2310126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29107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39943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214089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AD8020-643E-42F1-BE78-8760CA45F009}"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83140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AD8020-643E-42F1-BE78-8760CA45F009}"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738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AD8020-643E-42F1-BE78-8760CA45F009}" type="datetimeFigureOut">
              <a:rPr lang="en-GB" smtClean="0"/>
              <a:t>01/06/2020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92280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AD8020-643E-42F1-BE78-8760CA45F009}" type="datetimeFigureOut">
              <a:rPr lang="en-GB" smtClean="0"/>
              <a:t>01/06/2020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97237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D8020-643E-42F1-BE78-8760CA45F009}" type="datetimeFigureOut">
              <a:rPr lang="en-GB" smtClean="0"/>
              <a:t>01/06/2020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136241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AD8020-643E-42F1-BE78-8760CA45F009}"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295855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AD8020-643E-42F1-BE78-8760CA45F009}"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7B6DC0-37CE-41CE-861E-EC0D023B9DF0}" type="slidenum">
              <a:rPr lang="en-GB" smtClean="0"/>
              <a:t>‹#›</a:t>
            </a:fld>
            <a:endParaRPr lang="en-GB"/>
          </a:p>
        </p:txBody>
      </p:sp>
    </p:spTree>
    <p:extLst>
      <p:ext uri="{BB962C8B-B14F-4D97-AF65-F5344CB8AC3E}">
        <p14:creationId xmlns:p14="http://schemas.microsoft.com/office/powerpoint/2010/main" val="3897011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D8020-643E-42F1-BE78-8760CA45F009}" type="datetimeFigureOut">
              <a:rPr lang="en-GB" smtClean="0"/>
              <a:t>01/06/2020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B6DC0-37CE-41CE-861E-EC0D023B9DF0}" type="slidenum">
              <a:rPr lang="en-GB" smtClean="0"/>
              <a:t>‹#›</a:t>
            </a:fld>
            <a:endParaRPr lang="en-GB"/>
          </a:p>
        </p:txBody>
      </p:sp>
      <p:pic>
        <p:nvPicPr>
          <p:cNvPr id="7" name="Picture 6"/>
          <p:cNvPicPr>
            <a:picLocks noChangeAspect="1"/>
          </p:cNvPicPr>
          <p:nvPr userDrawn="1"/>
        </p:nvPicPr>
        <p:blipFill>
          <a:blip r:embed="rId13"/>
          <a:stretch>
            <a:fillRect/>
          </a:stretch>
        </p:blipFill>
        <p:spPr>
          <a:xfrm>
            <a:off x="0" y="0"/>
            <a:ext cx="9150857" cy="6863144"/>
          </a:xfrm>
          <a:prstGeom prst="rect">
            <a:avLst/>
          </a:prstGeom>
        </p:spPr>
      </p:pic>
    </p:spTree>
    <p:extLst>
      <p:ext uri="{BB962C8B-B14F-4D97-AF65-F5344CB8AC3E}">
        <p14:creationId xmlns:p14="http://schemas.microsoft.com/office/powerpoint/2010/main" val="3113459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mailto:admissions@weymouth.ac.uk" TargetMode="External"/><Relationship Id="rId4" Type="http://schemas.openxmlformats.org/officeDocument/2006/relationships/hyperlink" Target="http://www.weymouth.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1803"/>
            <a:ext cx="7772400" cy="1681797"/>
          </a:xfrm>
        </p:spPr>
        <p:txBody>
          <a:bodyPr>
            <a:normAutofit fontScale="90000"/>
          </a:bodyPr>
          <a:lstStyle/>
          <a:p>
            <a:r>
              <a:rPr lang="en-GB" dirty="0"/>
              <a:t>Plumbing Studies </a:t>
            </a:r>
            <a:br>
              <a:rPr lang="en-GB" dirty="0"/>
            </a:br>
            <a:r>
              <a:rPr lang="en-GB" dirty="0"/>
              <a:t>Level 2 Diploma </a:t>
            </a:r>
          </a:p>
        </p:txBody>
      </p:sp>
      <p:pic>
        <p:nvPicPr>
          <p:cNvPr id="4" name="Picture 3"/>
          <p:cNvPicPr>
            <a:picLocks noChangeAspect="1"/>
          </p:cNvPicPr>
          <p:nvPr/>
        </p:nvPicPr>
        <p:blipFill>
          <a:blip r:embed="rId3"/>
          <a:stretch>
            <a:fillRect/>
          </a:stretch>
        </p:blipFill>
        <p:spPr>
          <a:xfrm>
            <a:off x="2099440" y="2097232"/>
            <a:ext cx="4945120" cy="3709609"/>
          </a:xfrm>
          <a:prstGeom prst="rect">
            <a:avLst/>
          </a:prstGeom>
        </p:spPr>
      </p:pic>
    </p:spTree>
    <p:extLst>
      <p:ext uri="{BB962C8B-B14F-4D97-AF65-F5344CB8AC3E}">
        <p14:creationId xmlns:p14="http://schemas.microsoft.com/office/powerpoint/2010/main" val="411413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146770"/>
            <a:ext cx="7886700" cy="1325563"/>
          </a:xfrm>
        </p:spPr>
        <p:txBody>
          <a:bodyPr>
            <a:normAutofit/>
          </a:bodyPr>
          <a:lstStyle/>
          <a:p>
            <a:r>
              <a:rPr lang="en-GB" sz="3200" b="1" dirty="0">
                <a:latin typeface="+mn-lt"/>
              </a:rPr>
              <a:t>Course Summary</a:t>
            </a:r>
          </a:p>
        </p:txBody>
      </p:sp>
      <p:sp>
        <p:nvSpPr>
          <p:cNvPr id="3" name="Content Placeholder 2"/>
          <p:cNvSpPr>
            <a:spLocks noGrp="1"/>
          </p:cNvSpPr>
          <p:nvPr>
            <p:ph idx="1"/>
          </p:nvPr>
        </p:nvSpPr>
        <p:spPr>
          <a:xfrm>
            <a:off x="217714" y="1202170"/>
            <a:ext cx="8708572" cy="4688387"/>
          </a:xfrm>
        </p:spPr>
        <p:txBody>
          <a:bodyPr>
            <a:normAutofit fontScale="77500" lnSpcReduction="20000"/>
          </a:bodyPr>
          <a:lstStyle/>
          <a:p>
            <a:pPr marL="0" indent="0">
              <a:buNone/>
            </a:pPr>
            <a:r>
              <a:rPr lang="en-GB" dirty="0"/>
              <a:t>Full time course (1 year), City &amp; Guilds qualification which builds on the basic knowledge and skills learnt at Level 1. This course offers Plumbing at an intermediate level, learning about more complex plumbing systems and installations.</a:t>
            </a:r>
          </a:p>
          <a:p>
            <a:pPr marL="0" indent="0">
              <a:buNone/>
            </a:pPr>
            <a:endParaRPr lang="en-GB" sz="3500" b="1" u="sng" dirty="0"/>
          </a:p>
          <a:p>
            <a:pPr marL="0" indent="0">
              <a:buNone/>
            </a:pPr>
            <a:r>
              <a:rPr lang="en-GB" sz="3500" b="1" u="sng" dirty="0"/>
              <a:t>Course entry requirements</a:t>
            </a:r>
            <a:r>
              <a:rPr lang="en-GB" sz="3500" b="1" dirty="0"/>
              <a:t>: </a:t>
            </a:r>
          </a:p>
          <a:p>
            <a:pPr marL="0" indent="0">
              <a:buNone/>
            </a:pPr>
            <a:r>
              <a:rPr lang="en-GB" dirty="0"/>
              <a:t>GCSE Maths and English Language  at grade </a:t>
            </a:r>
            <a:r>
              <a:rPr lang="en-GB" b="1" dirty="0"/>
              <a:t>4</a:t>
            </a:r>
            <a:r>
              <a:rPr lang="en-GB" dirty="0"/>
              <a:t> or above </a:t>
            </a:r>
          </a:p>
          <a:p>
            <a:pPr marL="0" indent="0">
              <a:buNone/>
            </a:pPr>
            <a:r>
              <a:rPr lang="en-GB" b="1" dirty="0"/>
              <a:t>or</a:t>
            </a:r>
          </a:p>
          <a:p>
            <a:pPr marL="0" indent="0">
              <a:buNone/>
            </a:pPr>
            <a:r>
              <a:rPr lang="en-GB" dirty="0"/>
              <a:t>Functional skills level 2 in English &amp; Maths)</a:t>
            </a:r>
          </a:p>
          <a:p>
            <a:pPr marL="0" indent="0">
              <a:buNone/>
            </a:pPr>
            <a:r>
              <a:rPr lang="en-GB" b="1" dirty="0"/>
              <a:t>or</a:t>
            </a:r>
          </a:p>
          <a:p>
            <a:pPr marL="0" indent="0">
              <a:buNone/>
            </a:pPr>
            <a:r>
              <a:rPr lang="en-GB" dirty="0"/>
              <a:t>Progression from Level 1 Plumbing</a:t>
            </a:r>
          </a:p>
          <a:p>
            <a:pPr marL="0" indent="0">
              <a:buNone/>
            </a:pPr>
            <a:r>
              <a:rPr lang="en-GB" b="1" dirty="0"/>
              <a:t>or</a:t>
            </a:r>
          </a:p>
          <a:p>
            <a:pPr marL="0" indent="0">
              <a:buNone/>
            </a:pPr>
            <a:r>
              <a:rPr lang="en-GB" dirty="0"/>
              <a:t>Prior experience in the construction industry</a:t>
            </a:r>
          </a:p>
        </p:txBody>
      </p:sp>
    </p:spTree>
    <p:extLst>
      <p:ext uri="{BB962C8B-B14F-4D97-AF65-F5344CB8AC3E}">
        <p14:creationId xmlns:p14="http://schemas.microsoft.com/office/powerpoint/2010/main" val="71427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0"/>
            <a:ext cx="7886700" cy="1325563"/>
          </a:xfrm>
        </p:spPr>
        <p:txBody>
          <a:bodyPr/>
          <a:lstStyle/>
          <a:p>
            <a:r>
              <a:rPr lang="en-GB" dirty="0"/>
              <a:t>Course Overview</a:t>
            </a:r>
          </a:p>
        </p:txBody>
      </p:sp>
      <p:sp>
        <p:nvSpPr>
          <p:cNvPr id="3" name="Content Placeholder 2"/>
          <p:cNvSpPr>
            <a:spLocks noGrp="1"/>
          </p:cNvSpPr>
          <p:nvPr>
            <p:ph idx="1"/>
          </p:nvPr>
        </p:nvSpPr>
        <p:spPr>
          <a:xfrm>
            <a:off x="126274" y="975360"/>
            <a:ext cx="8891451" cy="5103223"/>
          </a:xfrm>
        </p:spPr>
        <p:txBody>
          <a:bodyPr>
            <a:noAutofit/>
          </a:bodyPr>
          <a:lstStyle/>
          <a:p>
            <a:pPr marL="0" indent="0">
              <a:buNone/>
            </a:pPr>
            <a:r>
              <a:rPr lang="en-GB" sz="2200" dirty="0"/>
              <a:t>The Level 2 ‘Diploma in Plumbing Studies’ is aimed at potential learners with some plumbing experience or knowledge, who are interested in pursuing a career in the Plumbing industry.</a:t>
            </a:r>
          </a:p>
          <a:p>
            <a:pPr>
              <a:buFontTx/>
              <a:buChar char="-"/>
            </a:pPr>
            <a:r>
              <a:rPr lang="en-GB" sz="2200" dirty="0"/>
              <a:t>The course is a mixture of Plumbing practical training and assessment, alongside Plumbing theory lessons with end of unit Online Multiple Choice Exams.</a:t>
            </a:r>
          </a:p>
          <a:p>
            <a:pPr>
              <a:buFontTx/>
              <a:buChar char="-"/>
            </a:pPr>
            <a:r>
              <a:rPr lang="en-GB" sz="2200" dirty="0"/>
              <a:t>You will build on existing knowledge to learn about more complex Plumbing systems and installations, improve on your basic skillset to complete more complicated practical tasks.  </a:t>
            </a:r>
          </a:p>
          <a:p>
            <a:pPr>
              <a:buFontTx/>
              <a:buChar char="-"/>
            </a:pPr>
            <a:r>
              <a:rPr lang="en-GB" sz="2200" dirty="0"/>
              <a:t>Tasks such as; mixed material framework construction, cloakroom appliances installation, open vented hot water cylinder installation and the   installation of a bathroom suite.</a:t>
            </a:r>
          </a:p>
          <a:p>
            <a:pPr>
              <a:buFontTx/>
              <a:buChar char="-"/>
            </a:pPr>
            <a:endParaRPr lang="en-GB" sz="2400" dirty="0"/>
          </a:p>
        </p:txBody>
      </p:sp>
      <p:pic>
        <p:nvPicPr>
          <p:cNvPr id="7" name="Picture 6"/>
          <p:cNvPicPr>
            <a:picLocks noChangeAspect="1"/>
          </p:cNvPicPr>
          <p:nvPr/>
        </p:nvPicPr>
        <p:blipFill>
          <a:blip r:embed="rId2"/>
          <a:stretch>
            <a:fillRect/>
          </a:stretch>
        </p:blipFill>
        <p:spPr>
          <a:xfrm>
            <a:off x="4053679" y="5117350"/>
            <a:ext cx="1120994" cy="1120994"/>
          </a:xfrm>
          <a:prstGeom prst="rect">
            <a:avLst/>
          </a:prstGeom>
        </p:spPr>
      </p:pic>
      <p:pic>
        <p:nvPicPr>
          <p:cNvPr id="8" name="Picture 7"/>
          <p:cNvPicPr>
            <a:picLocks noChangeAspect="1"/>
          </p:cNvPicPr>
          <p:nvPr/>
        </p:nvPicPr>
        <p:blipFill>
          <a:blip r:embed="rId3"/>
          <a:stretch>
            <a:fillRect/>
          </a:stretch>
        </p:blipFill>
        <p:spPr>
          <a:xfrm>
            <a:off x="1463974" y="5258433"/>
            <a:ext cx="1491182" cy="820150"/>
          </a:xfrm>
          <a:prstGeom prst="rect">
            <a:avLst/>
          </a:prstGeom>
        </p:spPr>
      </p:pic>
      <p:pic>
        <p:nvPicPr>
          <p:cNvPr id="9" name="Picture 8"/>
          <p:cNvPicPr>
            <a:picLocks noChangeAspect="1"/>
          </p:cNvPicPr>
          <p:nvPr/>
        </p:nvPicPr>
        <p:blipFill>
          <a:blip r:embed="rId4"/>
          <a:stretch>
            <a:fillRect/>
          </a:stretch>
        </p:blipFill>
        <p:spPr>
          <a:xfrm>
            <a:off x="6273196" y="5067038"/>
            <a:ext cx="1628824" cy="1221618"/>
          </a:xfrm>
          <a:prstGeom prst="rect">
            <a:avLst/>
          </a:prstGeom>
        </p:spPr>
      </p:pic>
    </p:spTree>
    <p:extLst>
      <p:ext uri="{BB962C8B-B14F-4D97-AF65-F5344CB8AC3E}">
        <p14:creationId xmlns:p14="http://schemas.microsoft.com/office/powerpoint/2010/main" val="265733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8649" y="103869"/>
            <a:ext cx="7886700" cy="1325563"/>
          </a:xfrm>
        </p:spPr>
        <p:txBody>
          <a:bodyPr/>
          <a:lstStyle/>
          <a:p>
            <a:r>
              <a:rPr lang="en-US" dirty="0"/>
              <a:t>Is Plumbing for me?</a:t>
            </a:r>
          </a:p>
        </p:txBody>
      </p:sp>
      <p:sp>
        <p:nvSpPr>
          <p:cNvPr id="14" name="Content Placeholder 13"/>
          <p:cNvSpPr>
            <a:spLocks noGrp="1"/>
          </p:cNvSpPr>
          <p:nvPr>
            <p:ph idx="1"/>
          </p:nvPr>
        </p:nvSpPr>
        <p:spPr>
          <a:xfrm>
            <a:off x="161107" y="1114993"/>
            <a:ext cx="8821783" cy="4659086"/>
          </a:xfrm>
        </p:spPr>
        <p:txBody>
          <a:bodyPr>
            <a:noAutofit/>
          </a:bodyPr>
          <a:lstStyle/>
          <a:p>
            <a:pPr>
              <a:spcBef>
                <a:spcPts val="600"/>
              </a:spcBef>
            </a:pPr>
            <a:r>
              <a:rPr lang="en-US" sz="2000" dirty="0"/>
              <a:t>Do you enjoy working with your hands and carrying out physical tasks?</a:t>
            </a:r>
          </a:p>
          <a:p>
            <a:pPr>
              <a:spcBef>
                <a:spcPts val="600"/>
              </a:spcBef>
            </a:pPr>
            <a:endParaRPr lang="en-US" sz="2000" dirty="0"/>
          </a:p>
          <a:p>
            <a:pPr>
              <a:spcBef>
                <a:spcPts val="600"/>
              </a:spcBef>
            </a:pPr>
            <a:r>
              <a:rPr lang="en-US" sz="2000" dirty="0"/>
              <a:t>Does building and construction interest you?</a:t>
            </a:r>
          </a:p>
          <a:p>
            <a:pPr>
              <a:spcBef>
                <a:spcPts val="600"/>
              </a:spcBef>
            </a:pPr>
            <a:endParaRPr lang="en-US" sz="2000" dirty="0"/>
          </a:p>
          <a:p>
            <a:pPr>
              <a:spcBef>
                <a:spcPts val="600"/>
              </a:spcBef>
            </a:pPr>
            <a:r>
              <a:rPr lang="en-US" sz="2000" dirty="0"/>
              <a:t>Do you enjoy problem solving and learning new skills?</a:t>
            </a:r>
          </a:p>
          <a:p>
            <a:pPr>
              <a:spcBef>
                <a:spcPts val="600"/>
              </a:spcBef>
            </a:pPr>
            <a:endParaRPr lang="en-US" sz="2000" dirty="0"/>
          </a:p>
          <a:p>
            <a:pPr>
              <a:spcBef>
                <a:spcPts val="600"/>
              </a:spcBef>
            </a:pPr>
            <a:r>
              <a:rPr lang="en-US" sz="2000" dirty="0"/>
              <a:t>Are you looking for a career which can offer you practical skills and knowledge?</a:t>
            </a:r>
          </a:p>
          <a:p>
            <a:pPr>
              <a:spcBef>
                <a:spcPts val="600"/>
              </a:spcBef>
            </a:pPr>
            <a:endParaRPr lang="en-US" sz="2000" dirty="0"/>
          </a:p>
          <a:p>
            <a:pPr>
              <a:spcBef>
                <a:spcPts val="600"/>
              </a:spcBef>
            </a:pPr>
            <a:r>
              <a:rPr lang="en-US" sz="2000" dirty="0"/>
              <a:t> Are you looking for a career which offers many routes and pathways, a variety or different roles and opportunities throughout your working life?</a:t>
            </a:r>
          </a:p>
          <a:p>
            <a:pPr>
              <a:spcBef>
                <a:spcPts val="600"/>
              </a:spcBef>
            </a:pPr>
            <a:endParaRPr lang="en-US" sz="2000" dirty="0"/>
          </a:p>
          <a:p>
            <a:pPr>
              <a:spcBef>
                <a:spcPts val="600"/>
              </a:spcBef>
            </a:pPr>
            <a:r>
              <a:rPr lang="en-US" sz="2000" dirty="0"/>
              <a:t>If you answer </a:t>
            </a:r>
            <a:r>
              <a:rPr lang="en-US" sz="2000" b="1" dirty="0"/>
              <a:t>yes</a:t>
            </a:r>
            <a:r>
              <a:rPr lang="en-US" sz="2000" dirty="0"/>
              <a:t> to these questions then Plumbing may the right career choice for you!</a:t>
            </a:r>
          </a:p>
        </p:txBody>
      </p:sp>
      <p:pic>
        <p:nvPicPr>
          <p:cNvPr id="2" name="Picture 1"/>
          <p:cNvPicPr>
            <a:picLocks noChangeAspect="1"/>
          </p:cNvPicPr>
          <p:nvPr/>
        </p:nvPicPr>
        <p:blipFill>
          <a:blip r:embed="rId2"/>
          <a:stretch>
            <a:fillRect/>
          </a:stretch>
        </p:blipFill>
        <p:spPr>
          <a:xfrm>
            <a:off x="7105068" y="1429432"/>
            <a:ext cx="1877821" cy="1376113"/>
          </a:xfrm>
          <a:prstGeom prst="rect">
            <a:avLst/>
          </a:prstGeom>
        </p:spPr>
      </p:pic>
      <p:pic>
        <p:nvPicPr>
          <p:cNvPr id="3" name="Picture 2"/>
          <p:cNvPicPr>
            <a:picLocks noChangeAspect="1"/>
          </p:cNvPicPr>
          <p:nvPr/>
        </p:nvPicPr>
        <p:blipFill>
          <a:blip r:embed="rId3"/>
          <a:stretch>
            <a:fillRect/>
          </a:stretch>
        </p:blipFill>
        <p:spPr>
          <a:xfrm>
            <a:off x="7615445" y="5464566"/>
            <a:ext cx="1367444" cy="909972"/>
          </a:xfrm>
          <a:prstGeom prst="rect">
            <a:avLst/>
          </a:prstGeom>
        </p:spPr>
      </p:pic>
    </p:spTree>
    <p:extLst>
      <p:ext uri="{BB962C8B-B14F-4D97-AF65-F5344CB8AC3E}">
        <p14:creationId xmlns:p14="http://schemas.microsoft.com/office/powerpoint/2010/main" val="33133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Who are City &amp; Guilds? </a:t>
            </a:r>
          </a:p>
        </p:txBody>
      </p:sp>
      <p:sp>
        <p:nvSpPr>
          <p:cNvPr id="14" name="Content Placeholder 13"/>
          <p:cNvSpPr>
            <a:spLocks noGrp="1"/>
          </p:cNvSpPr>
          <p:nvPr>
            <p:ph idx="1"/>
          </p:nvPr>
        </p:nvSpPr>
        <p:spPr>
          <a:xfrm>
            <a:off x="607868" y="1306701"/>
            <a:ext cx="8432966" cy="5019242"/>
          </a:xfrm>
        </p:spPr>
        <p:txBody>
          <a:bodyPr>
            <a:normAutofit/>
          </a:bodyPr>
          <a:lstStyle/>
          <a:p>
            <a:r>
              <a:rPr lang="en-US" sz="2400" dirty="0"/>
              <a:t>City &amp; Guilds are arguably the UK’s leading awarding body for Construction.</a:t>
            </a:r>
          </a:p>
          <a:p>
            <a:r>
              <a:rPr lang="en-US" sz="2400" dirty="0"/>
              <a:t>They are probably the most recognized provider for vocational qualifications in the UK.</a:t>
            </a:r>
          </a:p>
          <a:p>
            <a:endParaRPr lang="en-US" sz="2400" dirty="0"/>
          </a:p>
          <a:p>
            <a:pPr marL="0" indent="0" algn="ctr">
              <a:buNone/>
            </a:pPr>
            <a:r>
              <a:rPr lang="en-GB" sz="2000" i="1" dirty="0"/>
              <a:t>“Founded in 1878, The City and Guilds of London Institute was founded by the Corporation of the City of London and 16 livery companies (the Guilds), to protect and promote the standard of technical education. </a:t>
            </a:r>
            <a:br>
              <a:rPr lang="en-GB" sz="2000" i="1" dirty="0"/>
            </a:br>
            <a:br>
              <a:rPr lang="en-GB" sz="2000" i="1" dirty="0"/>
            </a:br>
            <a:r>
              <a:rPr lang="en-GB" sz="2000" i="1" dirty="0"/>
              <a:t>Our President is Her Royal Highness The Princess Royal, who took over this role from His Royal Highness The Duke of Edinburgh, in 2011.</a:t>
            </a:r>
            <a:br>
              <a:rPr lang="en-GB" sz="2000" i="1" dirty="0"/>
            </a:br>
            <a:br>
              <a:rPr lang="en-GB" sz="2000" i="1" dirty="0"/>
            </a:br>
            <a:r>
              <a:rPr lang="en-GB" sz="2000" i="1" dirty="0"/>
              <a:t>Our goal is to ensure that, whoever you are, you have the right skills to thrive both now and in the future.”</a:t>
            </a:r>
          </a:p>
          <a:p>
            <a:pPr marL="0" indent="0">
              <a:buNone/>
            </a:pPr>
            <a:endParaRPr lang="en-US" dirty="0"/>
          </a:p>
          <a:p>
            <a:pPr marL="0" indent="0">
              <a:buNone/>
            </a:pPr>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7907916" y="5597639"/>
            <a:ext cx="1132918" cy="728304"/>
          </a:xfrm>
          <a:prstGeom prst="rect">
            <a:avLst/>
          </a:prstGeom>
        </p:spPr>
      </p:pic>
    </p:spTree>
    <p:extLst>
      <p:ext uri="{BB962C8B-B14F-4D97-AF65-F5344CB8AC3E}">
        <p14:creationId xmlns:p14="http://schemas.microsoft.com/office/powerpoint/2010/main" val="3151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can it lead?	</a:t>
            </a:r>
          </a:p>
        </p:txBody>
      </p:sp>
      <p:sp>
        <p:nvSpPr>
          <p:cNvPr id="6" name="Rectangle 5"/>
          <p:cNvSpPr/>
          <p:nvPr/>
        </p:nvSpPr>
        <p:spPr>
          <a:xfrm>
            <a:off x="5238206" y="3252651"/>
            <a:ext cx="2286000" cy="444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7196108" y="3390944"/>
            <a:ext cx="1334722" cy="833706"/>
          </a:xfrm>
          <a:prstGeom prst="rect">
            <a:avLst/>
          </a:prstGeom>
        </p:spPr>
      </p:pic>
      <p:pic>
        <p:nvPicPr>
          <p:cNvPr id="4" name="Picture 3"/>
          <p:cNvPicPr>
            <a:picLocks noChangeAspect="1"/>
          </p:cNvPicPr>
          <p:nvPr/>
        </p:nvPicPr>
        <p:blipFill>
          <a:blip r:embed="rId3"/>
          <a:stretch>
            <a:fillRect/>
          </a:stretch>
        </p:blipFill>
        <p:spPr>
          <a:xfrm>
            <a:off x="7196108" y="1411299"/>
            <a:ext cx="1438775" cy="921011"/>
          </a:xfrm>
          <a:prstGeom prst="rect">
            <a:avLst/>
          </a:prstGeom>
        </p:spPr>
      </p:pic>
      <p:sp>
        <p:nvSpPr>
          <p:cNvPr id="5" name="TextBox 4"/>
          <p:cNvSpPr txBox="1"/>
          <p:nvPr/>
        </p:nvSpPr>
        <p:spPr>
          <a:xfrm>
            <a:off x="287354" y="1671348"/>
            <a:ext cx="8098972" cy="4247317"/>
          </a:xfrm>
          <a:prstGeom prst="rect">
            <a:avLst/>
          </a:prstGeom>
          <a:noFill/>
        </p:spPr>
        <p:txBody>
          <a:bodyPr wrap="square" rtlCol="0">
            <a:spAutoFit/>
          </a:bodyPr>
          <a:lstStyle/>
          <a:p>
            <a:pPr marL="285750" indent="-285750">
              <a:buFont typeface="Arial" panose="020B0604020202020204" pitchFamily="34" charset="0"/>
              <a:buChar char="•"/>
            </a:pPr>
            <a:r>
              <a:rPr lang="en-GB" b="1" dirty="0"/>
              <a:t>Progression on to higher level Plumbing courses</a:t>
            </a: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r>
              <a:rPr lang="en-GB" b="1" dirty="0"/>
              <a:t>Work placements and work experience</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Apprenticeship opportunities</a:t>
            </a:r>
          </a:p>
          <a:p>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Industry related qualifications and registrations (when fully qualified)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11" name="Picture 10"/>
          <p:cNvPicPr>
            <a:picLocks noChangeAspect="1"/>
          </p:cNvPicPr>
          <p:nvPr/>
        </p:nvPicPr>
        <p:blipFill>
          <a:blip r:embed="rId4"/>
          <a:stretch>
            <a:fillRect/>
          </a:stretch>
        </p:blipFill>
        <p:spPr>
          <a:xfrm>
            <a:off x="7209325" y="2393800"/>
            <a:ext cx="1425558" cy="883610"/>
          </a:xfrm>
          <a:prstGeom prst="rect">
            <a:avLst/>
          </a:prstGeom>
        </p:spPr>
      </p:pic>
      <p:pic>
        <p:nvPicPr>
          <p:cNvPr id="12" name="Picture 11"/>
          <p:cNvPicPr>
            <a:picLocks noChangeAspect="1"/>
          </p:cNvPicPr>
          <p:nvPr/>
        </p:nvPicPr>
        <p:blipFill>
          <a:blip r:embed="rId5"/>
          <a:stretch>
            <a:fillRect/>
          </a:stretch>
        </p:blipFill>
        <p:spPr>
          <a:xfrm>
            <a:off x="7615241" y="5179867"/>
            <a:ext cx="1114558" cy="958520"/>
          </a:xfrm>
          <a:prstGeom prst="rect">
            <a:avLst/>
          </a:prstGeom>
        </p:spPr>
      </p:pic>
      <p:pic>
        <p:nvPicPr>
          <p:cNvPr id="13" name="Picture 12"/>
          <p:cNvPicPr>
            <a:picLocks noChangeAspect="1"/>
          </p:cNvPicPr>
          <p:nvPr/>
        </p:nvPicPr>
        <p:blipFill>
          <a:blip r:embed="rId6"/>
          <a:stretch>
            <a:fillRect/>
          </a:stretch>
        </p:blipFill>
        <p:spPr>
          <a:xfrm>
            <a:off x="6452549" y="5099629"/>
            <a:ext cx="644611" cy="1074351"/>
          </a:xfrm>
          <a:prstGeom prst="rect">
            <a:avLst/>
          </a:prstGeom>
        </p:spPr>
      </p:pic>
      <p:pic>
        <p:nvPicPr>
          <p:cNvPr id="14" name="Picture 13"/>
          <p:cNvPicPr>
            <a:picLocks noChangeAspect="1"/>
          </p:cNvPicPr>
          <p:nvPr/>
        </p:nvPicPr>
        <p:blipFill>
          <a:blip r:embed="rId7"/>
          <a:stretch>
            <a:fillRect/>
          </a:stretch>
        </p:blipFill>
        <p:spPr>
          <a:xfrm>
            <a:off x="559293" y="5038156"/>
            <a:ext cx="1861390" cy="863008"/>
          </a:xfrm>
          <a:prstGeom prst="rect">
            <a:avLst/>
          </a:prstGeom>
        </p:spPr>
      </p:pic>
      <p:pic>
        <p:nvPicPr>
          <p:cNvPr id="15" name="Picture 14"/>
          <p:cNvPicPr>
            <a:picLocks noChangeAspect="1"/>
          </p:cNvPicPr>
          <p:nvPr/>
        </p:nvPicPr>
        <p:blipFill>
          <a:blip r:embed="rId8"/>
          <a:stretch>
            <a:fillRect/>
          </a:stretch>
        </p:blipFill>
        <p:spPr>
          <a:xfrm>
            <a:off x="4877565" y="5083205"/>
            <a:ext cx="835397" cy="1175744"/>
          </a:xfrm>
          <a:prstGeom prst="rect">
            <a:avLst/>
          </a:prstGeom>
        </p:spPr>
      </p:pic>
      <p:pic>
        <p:nvPicPr>
          <p:cNvPr id="16" name="Picture 15"/>
          <p:cNvPicPr>
            <a:picLocks noChangeAspect="1"/>
          </p:cNvPicPr>
          <p:nvPr/>
        </p:nvPicPr>
        <p:blipFill>
          <a:blip r:embed="rId9"/>
          <a:stretch>
            <a:fillRect/>
          </a:stretch>
        </p:blipFill>
        <p:spPr>
          <a:xfrm>
            <a:off x="2812843" y="4836565"/>
            <a:ext cx="1523997" cy="1266189"/>
          </a:xfrm>
          <a:prstGeom prst="rect">
            <a:avLst/>
          </a:prstGeom>
        </p:spPr>
      </p:pic>
    </p:spTree>
    <p:extLst>
      <p:ext uri="{BB962C8B-B14F-4D97-AF65-F5344CB8AC3E}">
        <p14:creationId xmlns:p14="http://schemas.microsoft.com/office/powerpoint/2010/main" val="135890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91455" y="1176706"/>
            <a:ext cx="5652545" cy="3522889"/>
          </a:xfrm>
          <a:prstGeom prst="rect">
            <a:avLst/>
          </a:prstGeom>
        </p:spPr>
      </p:pic>
      <p:sp>
        <p:nvSpPr>
          <p:cNvPr id="6" name="TextBox 5"/>
          <p:cNvSpPr txBox="1"/>
          <p:nvPr/>
        </p:nvSpPr>
        <p:spPr>
          <a:xfrm>
            <a:off x="296090" y="4918981"/>
            <a:ext cx="8456021" cy="1446550"/>
          </a:xfrm>
          <a:prstGeom prst="rect">
            <a:avLst/>
          </a:prstGeom>
          <a:noFill/>
        </p:spPr>
        <p:txBody>
          <a:bodyPr wrap="square" rtlCol="0">
            <a:spAutoFit/>
          </a:bodyPr>
          <a:lstStyle/>
          <a:p>
            <a:pPr algn="ctr"/>
            <a:r>
              <a:rPr lang="en-GB" sz="2400" b="1" dirty="0">
                <a:solidFill>
                  <a:srgbClr val="C00000"/>
                </a:solidFill>
              </a:rPr>
              <a:t>Apply online today at  </a:t>
            </a:r>
            <a:r>
              <a:rPr lang="en-GB" sz="2400" b="1" dirty="0">
                <a:solidFill>
                  <a:srgbClr val="C00000"/>
                </a:solidFill>
                <a:hlinkClick r:id="rId4"/>
              </a:rPr>
              <a:t>www.weymouth.ac.uk</a:t>
            </a:r>
            <a:r>
              <a:rPr lang="en-GB" sz="2400" b="1" dirty="0">
                <a:solidFill>
                  <a:srgbClr val="C00000"/>
                </a:solidFill>
              </a:rPr>
              <a:t> </a:t>
            </a:r>
          </a:p>
          <a:p>
            <a:pPr algn="ctr"/>
            <a:r>
              <a:rPr lang="en-GB" sz="2000" dirty="0"/>
              <a:t>If you cannot see the link please call 01305 761100 or email your enquiry to </a:t>
            </a:r>
            <a:r>
              <a:rPr lang="en-GB" sz="2000" dirty="0">
                <a:hlinkClick r:id="rId5"/>
              </a:rPr>
              <a:t>admissions@weymouth.ac.uk</a:t>
            </a:r>
            <a:endParaRPr lang="en-GB" sz="2000" b="1" dirty="0">
              <a:solidFill>
                <a:srgbClr val="C00000"/>
              </a:solidFill>
            </a:endParaRPr>
          </a:p>
          <a:p>
            <a:endParaRPr lang="en-GB" sz="2400" b="1" dirty="0">
              <a:solidFill>
                <a:srgbClr val="C00000"/>
              </a:solidFill>
            </a:endParaRPr>
          </a:p>
        </p:txBody>
      </p:sp>
    </p:spTree>
    <p:extLst>
      <p:ext uri="{BB962C8B-B14F-4D97-AF65-F5344CB8AC3E}">
        <p14:creationId xmlns:p14="http://schemas.microsoft.com/office/powerpoint/2010/main" val="316837418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TotalTime>
  <Words>426</Words>
  <Application>Microsoft Office PowerPoint</Application>
  <PresentationFormat>On-screen Show (4:3)</PresentationFormat>
  <Paragraphs>52</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1_Office Theme</vt:lpstr>
      <vt:lpstr>Plumbing Studies  Level 2 Diploma </vt:lpstr>
      <vt:lpstr>Course Summary</vt:lpstr>
      <vt:lpstr>Course Overview</vt:lpstr>
      <vt:lpstr>Is Plumbing for me?</vt:lpstr>
      <vt:lpstr>Who are City &amp; Guilds? </vt:lpstr>
      <vt:lpstr>Where can it lead? </vt:lpstr>
      <vt:lpstr>PowerPoint Presentation</vt:lpstr>
    </vt:vector>
  </TitlesOfParts>
  <Company>Weymouth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Anissa Lee</dc:creator>
  <cp:lastModifiedBy>Anissa Lee</cp:lastModifiedBy>
  <cp:revision>45</cp:revision>
  <dcterms:created xsi:type="dcterms:W3CDTF">2017-09-20T13:56:00Z</dcterms:created>
  <dcterms:modified xsi:type="dcterms:W3CDTF">2020-06-01T10:17:45Z</dcterms:modified>
</cp:coreProperties>
</file>