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purl.oclc.org/ooxml/officeDocument/relationships/metadata/thumbnail" Target="docProps/thumbnail.jpeg"/><Relationship Id="rId1" Type="http://purl.oclc.org/ooxml/officeDocument/relationships/officeDocument" Target="ppt/presentation.xml"/><Relationship Id="rId4" Type="http://purl.oclc.org/ooxml/officeDocument/relationships/extendedProperties" Target="docProps/app.xml"/></Relationships>
</file>

<file path=ppt/presentation.xml><?xml version="1.0" encoding="utf-8"?>
<p:presentation xmlns:a="http://purl.oclc.org/ooxml/drawingml/main" xmlns:r="http://purl.oclc.org/ooxml/officeDocument/relationships" xmlns:p="http://purl.oclc.org/ooxml/presentationml/main" saveSubsetFonts="1" conformance="strict">
  <p:sldMasterIdLst>
    <p:sldMasterId id="2147483660" r:id="rId1"/>
  </p:sldMasterIdLst>
  <p:sldIdLst>
    <p:sldId id="264" r:id="rId2"/>
    <p:sldId id="257" r:id="rId3"/>
    <p:sldId id="265" r:id="rId4"/>
    <p:sldId id="266" r:id="rId5"/>
    <p:sldId id="267" r:id="rId6"/>
    <p:sldId id="268" r:id="rId7"/>
    <p:sldId id="269"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purl.oclc.org/ooxml/drawingml/main" xmlns:r="http://purl.oclc.org/ooxml/officeDocument/relationships" xmlns:p="http://purl.oclc.org/ooxml/presentationml/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purl.oclc.org/ooxml/drawingml/main" def="{5C22544A-7EE6-4342-B048-85BDC9FD1C3A}"/>
</file>

<file path=ppt/viewProps.xml><?xml version="1.0" encoding="utf-8"?>
<p:viewPr xmlns:a="http://purl.oclc.org/ooxml/drawingml/main" xmlns:r="http://purl.oclc.org/ooxml/officeDocument/relationships" xmlns:p="http://purl.oclc.org/ooxml/presentationml/main" lastView="sldThumbnailView">
  <p:normalViewPr horzBarState="maximized">
    <p:restoredLeft sz="15%" autoAdjust="0"/>
    <p:restoredTop sz="94.66%"/>
  </p:normalViewPr>
  <p:slideViewPr>
    <p:cSldViewPr snapToGrid="0">
      <p:cViewPr varScale="1">
        <p:scale>
          <a:sx n="73" d="100"/>
          <a:sy n="73" d="100"/>
        </p:scale>
        <p:origin x="81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purl.oclc.org/ooxml/officeDocument/relationships/slide" Target="slides/slide7.xml"/><Relationship Id="rId3" Type="http://purl.oclc.org/ooxml/officeDocument/relationships/slide" Target="slides/slide2.xml"/><Relationship Id="rId7" Type="http://purl.oclc.org/ooxml/officeDocument/relationships/slide" Target="slides/slide6.xml"/><Relationship Id="rId12" Type="http://purl.oclc.org/ooxml/officeDocument/relationships/tableStyles" Target="tableStyles.xml"/><Relationship Id="rId2" Type="http://purl.oclc.org/ooxml/officeDocument/relationships/slide" Target="slides/slide1.xml"/><Relationship Id="rId1" Type="http://purl.oclc.org/ooxml/officeDocument/relationships/slideMaster" Target="slideMasters/slideMaster1.xml"/><Relationship Id="rId6" Type="http://purl.oclc.org/ooxml/officeDocument/relationships/slide" Target="slides/slide5.xml"/><Relationship Id="rId11" Type="http://purl.oclc.org/ooxml/officeDocument/relationships/theme" Target="theme/theme1.xml"/><Relationship Id="rId5" Type="http://purl.oclc.org/ooxml/officeDocument/relationships/slide" Target="slides/slide4.xml"/><Relationship Id="rId10" Type="http://purl.oclc.org/ooxml/officeDocument/relationships/viewProps" Target="viewProps.xml"/><Relationship Id="rId4" Type="http://purl.oclc.org/ooxml/officeDocument/relationships/slide" Target="slides/slide3.xml"/><Relationship Id="rId9" Type="http://purl.oclc.org/ooxml/officeDocument/relationships/presProps" Target="presProps.xml"/></Relationships>
</file>

<file path=ppt/slideLayouts/_rels/slideLayout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0.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11.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2.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3.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4.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5.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6.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7.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8.xml.rels><?xml version="1.0" encoding="UTF-8" standalone="yes"?>
<Relationships xmlns="http://schemas.openxmlformats.org/package/2006/relationships"><Relationship Id="rId1" Type="http://purl.oclc.org/ooxml/officeDocument/relationships/slideMaster" Target="../slideMasters/slideMaster1.xml"/></Relationships>
</file>

<file path=ppt/slideLayouts/_rels/slideLayout9.xml.rels><?xml version="1.0" encoding="UTF-8" standalone="yes"?>
<Relationships xmlns="http://schemas.openxmlformats.org/package/2006/relationships"><Relationship Id="rId1" Type="http://purl.oclc.org/ooxml/officeDocument/relationships/slideMaster" Target="../slideMasters/slideMaster1.xml"/></Relationships>
</file>

<file path=ppt/slideLayouts/slideLayout1.xml><?xml version="1.0" encoding="utf-8"?>
<p:sldLayout xmlns:a="http://purl.oclc.org/ooxml/drawingml/main" xmlns:r="http://purl.oclc.org/ooxml/officeDocument/relationships" xmlns:p="http://purl.oclc.org/ooxml/presentationml/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543813030"/>
      </p:ext>
    </p:extLst>
  </p:cSld>
  <p:clrMapOvr>
    <a:masterClrMapping/>
  </p:clrMapOvr>
</p:sldLayout>
</file>

<file path=ppt/slideLayouts/slideLayout10.xml><?xml version="1.0" encoding="utf-8"?>
<p:sldLayout xmlns:a="http://purl.oclc.org/ooxml/drawingml/main" xmlns:r="http://purl.oclc.org/ooxml/officeDocument/relationships" xmlns:p="http://purl.oclc.org/ooxml/presentationml/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724324604"/>
      </p:ext>
    </p:extLst>
  </p:cSld>
  <p:clrMapOvr>
    <a:masterClrMapping/>
  </p:clrMapOvr>
</p:sldLayout>
</file>

<file path=ppt/slideLayouts/slideLayout11.xml><?xml version="1.0" encoding="utf-8"?>
<p:sldLayout xmlns:a="http://purl.oclc.org/ooxml/drawingml/main" xmlns:r="http://purl.oclc.org/ooxml/officeDocument/relationships" xmlns:p="http://purl.oclc.org/ooxml/presentationml/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683846704"/>
      </p:ext>
    </p:extLst>
  </p:cSld>
  <p:clrMapOvr>
    <a:masterClrMapping/>
  </p:clrMapOvr>
</p:sldLayout>
</file>

<file path=ppt/slideLayouts/slideLayout2.xml><?xml version="1.0" encoding="utf-8"?>
<p:sldLayout xmlns:a="http://purl.oclc.org/ooxml/drawingml/main" xmlns:r="http://purl.oclc.org/ooxml/officeDocument/relationships" xmlns:p="http://purl.oclc.org/ooxml/presentationml/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9E534A3-A0B6-4F22-8294-6F9FE9E7F0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904709887"/>
      </p:ext>
    </p:extLst>
  </p:cSld>
  <p:clrMapOvr>
    <a:masterClrMapping/>
  </p:clrMapOvr>
</p:sldLayout>
</file>

<file path=ppt/slideLayouts/slideLayout3.xml><?xml version="1.0" encoding="utf-8"?>
<p:sldLayout xmlns:a="http://purl.oclc.org/ooxml/drawingml/main" xmlns:r="http://purl.oclc.org/ooxml/officeDocument/relationships" xmlns:p="http://purl.oclc.org/ooxml/presentationml/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
                  </a:schemeClr>
                </a:solidFill>
              </a:defRPr>
            </a:lvl1pPr>
            <a:lvl2pPr marL="457200" indent="0">
              <a:buNone/>
              <a:defRPr sz="2000">
                <a:solidFill>
                  <a:schemeClr val="tx1">
                    <a:tint val="75%"/>
                  </a:schemeClr>
                </a:solidFill>
              </a:defRPr>
            </a:lvl2pPr>
            <a:lvl3pPr marL="914400" indent="0">
              <a:buNone/>
              <a:defRPr sz="1800">
                <a:solidFill>
                  <a:schemeClr val="tx1">
                    <a:tint val="75%"/>
                  </a:schemeClr>
                </a:solidFill>
              </a:defRPr>
            </a:lvl3pPr>
            <a:lvl4pPr marL="1371600" indent="0">
              <a:buNone/>
              <a:defRPr sz="1600">
                <a:solidFill>
                  <a:schemeClr val="tx1">
                    <a:tint val="75%"/>
                  </a:schemeClr>
                </a:solidFill>
              </a:defRPr>
            </a:lvl4pPr>
            <a:lvl5pPr marL="1828800" indent="0">
              <a:buNone/>
              <a:defRPr sz="1600">
                <a:solidFill>
                  <a:schemeClr val="tx1">
                    <a:tint val="75%"/>
                  </a:schemeClr>
                </a:solidFill>
              </a:defRPr>
            </a:lvl5pPr>
            <a:lvl6pPr marL="2286000" indent="0">
              <a:buNone/>
              <a:defRPr sz="1600">
                <a:solidFill>
                  <a:schemeClr val="tx1">
                    <a:tint val="75%"/>
                  </a:schemeClr>
                </a:solidFill>
              </a:defRPr>
            </a:lvl6pPr>
            <a:lvl7pPr marL="2743200" indent="0">
              <a:buNone/>
              <a:defRPr sz="1600">
                <a:solidFill>
                  <a:schemeClr val="tx1">
                    <a:tint val="75%"/>
                  </a:schemeClr>
                </a:solidFill>
              </a:defRPr>
            </a:lvl7pPr>
            <a:lvl8pPr marL="3200400" indent="0">
              <a:buNone/>
              <a:defRPr sz="1600">
                <a:solidFill>
                  <a:schemeClr val="tx1">
                    <a:tint val="75%"/>
                  </a:schemeClr>
                </a:solidFill>
              </a:defRPr>
            </a:lvl8pPr>
            <a:lvl9pPr marL="3657600" indent="0">
              <a:buNone/>
              <a:defRPr sz="1600">
                <a:solidFill>
                  <a:schemeClr val="tx1">
                    <a:tint val="75%"/>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E534A3-A0B6-4F22-8294-6F9FE9E7F032}"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786076026"/>
      </p:ext>
    </p:extLst>
  </p:cSld>
  <p:clrMapOvr>
    <a:masterClrMapping/>
  </p:clrMapOvr>
</p:sldLayout>
</file>

<file path=ppt/slideLayouts/slideLayout4.xml><?xml version="1.0" encoding="utf-8"?>
<p:sldLayout xmlns:a="http://purl.oclc.org/ooxml/drawingml/main" xmlns:r="http://purl.oclc.org/ooxml/officeDocument/relationships" xmlns:p="http://purl.oclc.org/ooxml/presentationml/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9E534A3-A0B6-4F22-8294-6F9FE9E7F0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978482409"/>
      </p:ext>
    </p:extLst>
  </p:cSld>
  <p:clrMapOvr>
    <a:masterClrMapping/>
  </p:clrMapOvr>
</p:sldLayout>
</file>

<file path=ppt/slideLayouts/slideLayout5.xml><?xml version="1.0" encoding="utf-8"?>
<p:sldLayout xmlns:a="http://purl.oclc.org/ooxml/drawingml/main" xmlns:r="http://purl.oclc.org/ooxml/officeDocument/relationships" xmlns:p="http://purl.oclc.org/ooxml/presentationml/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9E534A3-A0B6-4F22-8294-6F9FE9E7F032}"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1730328119"/>
      </p:ext>
    </p:extLst>
  </p:cSld>
  <p:clrMapOvr>
    <a:masterClrMapping/>
  </p:clrMapOvr>
</p:sldLayout>
</file>

<file path=ppt/slideLayouts/slideLayout6.xml><?xml version="1.0" encoding="utf-8"?>
<p:sldLayout xmlns:a="http://purl.oclc.org/ooxml/drawingml/main" xmlns:r="http://purl.oclc.org/ooxml/officeDocument/relationships" xmlns:p="http://purl.oclc.org/ooxml/presentationml/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9E534A3-A0B6-4F22-8294-6F9FE9E7F032}"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3141511386"/>
      </p:ext>
    </p:extLst>
  </p:cSld>
  <p:clrMapOvr>
    <a:masterClrMapping/>
  </p:clrMapOvr>
</p:sldLayout>
</file>

<file path=ppt/slideLayouts/slideLayout7.xml><?xml version="1.0" encoding="utf-8"?>
<p:sldLayout xmlns:a="http://purl.oclc.org/ooxml/drawingml/main" xmlns:r="http://purl.oclc.org/ooxml/officeDocument/relationships" xmlns:p="http://purl.oclc.org/ooxml/presentationml/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E534A3-A0B6-4F22-8294-6F9FE9E7F032}"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462851737"/>
      </p:ext>
    </p:extLst>
  </p:cSld>
  <p:clrMapOvr>
    <a:masterClrMapping/>
  </p:clrMapOvr>
</p:sldLayout>
</file>

<file path=ppt/slideLayouts/slideLayout8.xml><?xml version="1.0" encoding="utf-8"?>
<p:sldLayout xmlns:a="http://purl.oclc.org/ooxml/drawingml/main" xmlns:r="http://purl.oclc.org/ooxml/officeDocument/relationships" xmlns:p="http://purl.oclc.org/ooxml/presentationml/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460015768"/>
      </p:ext>
    </p:extLst>
  </p:cSld>
  <p:clrMapOvr>
    <a:masterClrMapping/>
  </p:clrMapOvr>
</p:sldLayout>
</file>

<file path=ppt/slideLayouts/slideLayout9.xml><?xml version="1.0" encoding="utf-8"?>
<p:sldLayout xmlns:a="http://purl.oclc.org/ooxml/drawingml/main" xmlns:r="http://purl.oclc.org/ooxml/officeDocument/relationships" xmlns:p="http://purl.oclc.org/ooxml/presentationml/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9E534A3-A0B6-4F22-8294-6F9FE9E7F032}"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C78561-E3B5-4860-84D4-2646C0A81649}" type="slidenum">
              <a:rPr lang="en-GB" smtClean="0"/>
              <a:t>‹#›</a:t>
            </a:fld>
            <a:endParaRPr lang="en-GB"/>
          </a:p>
        </p:txBody>
      </p:sp>
    </p:spTree>
    <p:extLst>
      <p:ext uri="{BB962C8B-B14F-4D97-AF65-F5344CB8AC3E}">
        <p14:creationId xmlns:p14="http://schemas.microsoft.com/office/powerpoint/2010/main" val="2438826204"/>
      </p:ext>
    </p:extLst>
  </p:cSld>
  <p:clrMapOvr>
    <a:masterClrMapping/>
  </p:clrMapOvr>
</p:sldLayout>
</file>

<file path=ppt/slideMasters/_rels/slideMaster1.xml.rels><?xml version="1.0" encoding="UTF-8" standalone="yes"?>
<Relationships xmlns="http://schemas.openxmlformats.org/package/2006/relationships"><Relationship Id="rId8" Type="http://purl.oclc.org/ooxml/officeDocument/relationships/slideLayout" Target="../slideLayouts/slideLayout8.xml"/><Relationship Id="rId3" Type="http://purl.oclc.org/ooxml/officeDocument/relationships/slideLayout" Target="../slideLayouts/slideLayout3.xml"/><Relationship Id="rId7" Type="http://purl.oclc.org/ooxml/officeDocument/relationships/slideLayout" Target="../slideLayouts/slideLayout7.xml"/><Relationship Id="rId12" Type="http://purl.oclc.org/ooxml/officeDocument/relationships/theme" Target="../theme/theme1.xml"/><Relationship Id="rId2" Type="http://purl.oclc.org/ooxml/officeDocument/relationships/slideLayout" Target="../slideLayouts/slideLayout2.xml"/><Relationship Id="rId1" Type="http://purl.oclc.org/ooxml/officeDocument/relationships/slideLayout" Target="../slideLayouts/slideLayout1.xml"/><Relationship Id="rId6" Type="http://purl.oclc.org/ooxml/officeDocument/relationships/slideLayout" Target="../slideLayouts/slideLayout6.xml"/><Relationship Id="rId11" Type="http://purl.oclc.org/ooxml/officeDocument/relationships/slideLayout" Target="../slideLayouts/slideLayout11.xml"/><Relationship Id="rId5" Type="http://purl.oclc.org/ooxml/officeDocument/relationships/slideLayout" Target="../slideLayouts/slideLayout5.xml"/><Relationship Id="rId10" Type="http://purl.oclc.org/ooxml/officeDocument/relationships/slideLayout" Target="../slideLayouts/slideLayout10.xml"/><Relationship Id="rId4" Type="http://purl.oclc.org/ooxml/officeDocument/relationships/slideLayout" Target="../slideLayouts/slideLayout4.xml"/><Relationship Id="rId9" Type="http://purl.oclc.org/ooxml/officeDocument/relationships/slideLayout" Target="../slideLayouts/slideLayout9.xml"/></Relationships>
</file>

<file path=ppt/slideMasters/slideMaster1.xml><?xml version="1.0" encoding="utf-8"?>
<p:sldMaster xmlns:a="http://purl.oclc.org/ooxml/drawingml/main" xmlns:r="http://purl.oclc.org/ooxml/officeDocument/relationships" xmlns:p="http://purl.oclc.org/ooxml/presentationml/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
                  </a:schemeClr>
                </a:solidFill>
              </a:defRPr>
            </a:lvl1pPr>
          </a:lstStyle>
          <a:p>
            <a:fld id="{B9E534A3-A0B6-4F22-8294-6F9FE9E7F032}"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
                  </a:schemeClr>
                </a:solidFill>
              </a:defRPr>
            </a:lvl1pPr>
          </a:lstStyle>
          <a:p>
            <a:fld id="{81C78561-E3B5-4860-84D4-2646C0A81649}" type="slidenum">
              <a:rPr lang="en-GB" smtClean="0"/>
              <a:t>‹#›</a:t>
            </a:fld>
            <a:endParaRPr lang="en-GB"/>
          </a:p>
        </p:txBody>
      </p:sp>
    </p:spTree>
    <p:extLst>
      <p:ext uri="{BB962C8B-B14F-4D97-AF65-F5344CB8AC3E}">
        <p14:creationId xmlns:p14="http://schemas.microsoft.com/office/powerpoint/2010/main" val="17828955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purl.oclc.org/ooxml/officeDocument/relationships/slideLayout" Target="../slideLayouts/slideLayout1.xml"/><Relationship Id="rId2" Type="http://purl.oclc.org/ooxml/officeDocument/relationships/audio" Target="../media/media1.m4a"/><Relationship Id="rId1" Type="http://schemas.microsoft.com/office/2007/relationships/media" Target="../media/media1.m4a"/><Relationship Id="rId5" Type="http://purl.oclc.org/ooxml/officeDocument/relationships/image" Target="../media/image2.png"/><Relationship Id="rId4" Type="http://purl.oclc.org/ooxml/officeDocument/relationships/image" Target="../media/image1.jpg"/></Relationships>
</file>

<file path=ppt/slides/_rels/slide2.xml.rels><?xml version="1.0" encoding="UTF-8" standalone="yes"?>
<Relationships xmlns="http://schemas.openxmlformats.org/package/2006/relationships"><Relationship Id="rId3" Type="http://purl.oclc.org/ooxml/officeDocument/relationships/slideLayout" Target="../slideLayouts/slideLayout7.xml"/><Relationship Id="rId2" Type="http://purl.oclc.org/ooxml/officeDocument/relationships/audio" Target="../media/media2.m4a"/><Relationship Id="rId1" Type="http://schemas.microsoft.com/office/2007/relationships/media" Target="../media/media2.m4a"/><Relationship Id="rId6" Type="http://purl.oclc.org/ooxml/officeDocument/relationships/image" Target="../media/image4.jpeg"/><Relationship Id="rId5" Type="http://purl.oclc.org/ooxml/officeDocument/relationships/image" Target="../media/image2.png"/><Relationship Id="rId4" Type="http://purl.oclc.org/ooxml/officeDocument/relationships/image" Target="../media/image3.jpg"/></Relationships>
</file>

<file path=ppt/slides/_rels/slide3.xml.rels><?xml version="1.0" encoding="UTF-8" standalone="yes"?>
<Relationships xmlns="http://schemas.openxmlformats.org/package/2006/relationships"><Relationship Id="rId3" Type="http://purl.oclc.org/ooxml/officeDocument/relationships/slideLayout" Target="../slideLayouts/slideLayout7.xml"/><Relationship Id="rId2" Type="http://purl.oclc.org/ooxml/officeDocument/relationships/audio" Target="../media/media3.m4a"/><Relationship Id="rId1" Type="http://schemas.microsoft.com/office/2007/relationships/media" Target="../media/media3.m4a"/><Relationship Id="rId6" Type="http://purl.oclc.org/ooxml/officeDocument/relationships/image" Target="../media/image5.jpeg"/><Relationship Id="rId5" Type="http://purl.oclc.org/ooxml/officeDocument/relationships/image" Target="../media/image2.png"/><Relationship Id="rId4" Type="http://purl.oclc.org/ooxml/officeDocument/relationships/image" Target="../media/image3.jpg"/></Relationships>
</file>

<file path=ppt/slides/_rels/slide4.xml.rels><?xml version="1.0" encoding="UTF-8" standalone="yes"?>
<Relationships xmlns="http://schemas.openxmlformats.org/package/2006/relationships"><Relationship Id="rId8" Type="http://purl.oclc.org/ooxml/officeDocument/relationships/image" Target="../media/image6.jpeg"/><Relationship Id="rId3" Type="http://schemas.microsoft.com/office/2007/relationships/media" Target="../media/media5.m4a"/><Relationship Id="rId7" Type="http://purl.oclc.org/ooxml/officeDocument/relationships/image" Target="../media/image2.png"/><Relationship Id="rId2" Type="http://purl.oclc.org/ooxml/officeDocument/relationships/audio" Target="../media/media4.m4a"/><Relationship Id="rId1" Type="http://schemas.microsoft.com/office/2007/relationships/media" Target="../media/media4.m4a"/><Relationship Id="rId6" Type="http://purl.oclc.org/ooxml/officeDocument/relationships/image" Target="../media/image3.jpg"/><Relationship Id="rId5" Type="http://purl.oclc.org/ooxml/officeDocument/relationships/slideLayout" Target="../slideLayouts/slideLayout7.xml"/><Relationship Id="rId4" Type="http://purl.oclc.org/ooxml/officeDocument/relationships/audio" Target="../media/media5.m4a"/></Relationships>
</file>

<file path=ppt/slides/_rels/slide5.xml.rels><?xml version="1.0" encoding="UTF-8" standalone="yes"?>
<Relationships xmlns="http://schemas.openxmlformats.org/package/2006/relationships"><Relationship Id="rId3" Type="http://purl.oclc.org/ooxml/officeDocument/relationships/slideLayout" Target="../slideLayouts/slideLayout7.xml"/><Relationship Id="rId2" Type="http://purl.oclc.org/ooxml/officeDocument/relationships/audio" Target="../media/media6.m4a"/><Relationship Id="rId1" Type="http://schemas.microsoft.com/office/2007/relationships/media" Target="../media/media6.m4a"/><Relationship Id="rId6" Type="http://purl.oclc.org/ooxml/officeDocument/relationships/image" Target="../media/image7.jpeg"/><Relationship Id="rId5" Type="http://purl.oclc.org/ooxml/officeDocument/relationships/image" Target="../media/image2.png"/><Relationship Id="rId4" Type="http://purl.oclc.org/ooxml/officeDocument/relationships/image" Target="../media/image3.jpg"/></Relationships>
</file>

<file path=ppt/slides/_rels/slide6.xml.rels><?xml version="1.0" encoding="UTF-8" standalone="yes"?>
<Relationships xmlns="http://schemas.openxmlformats.org/package/2006/relationships"><Relationship Id="rId3" Type="http://purl.oclc.org/ooxml/officeDocument/relationships/slideLayout" Target="../slideLayouts/slideLayout7.xml"/><Relationship Id="rId2" Type="http://purl.oclc.org/ooxml/officeDocument/relationships/audio" Target="../media/media7.m4a"/><Relationship Id="rId1" Type="http://schemas.microsoft.com/office/2007/relationships/media" Target="../media/media7.m4a"/><Relationship Id="rId5" Type="http://purl.oclc.org/ooxml/officeDocument/relationships/image" Target="../media/image2.png"/><Relationship Id="rId4" Type="http://purl.oclc.org/ooxml/officeDocument/relationships/image" Target="../media/image3.jpg"/></Relationships>
</file>

<file path=ppt/slides/_rels/slide7.xml.rels><?xml version="1.0" encoding="UTF-8" standalone="yes"?>
<Relationships xmlns="http://schemas.openxmlformats.org/package/2006/relationships"><Relationship Id="rId3" Type="http://purl.oclc.org/ooxml/officeDocument/relationships/slideLayout" Target="../slideLayouts/slideLayout7.xml"/><Relationship Id="rId2" Type="http://purl.oclc.org/ooxml/officeDocument/relationships/audio" Target="../media/media8.m4a"/><Relationship Id="rId1" Type="http://schemas.microsoft.com/office/2007/relationships/media" Target="../media/media8.m4a"/><Relationship Id="rId6" Type="http://purl.oclc.org/ooxml/officeDocument/relationships/image" Target="../media/image8.jpeg"/><Relationship Id="rId5" Type="http://purl.oclc.org/ooxml/officeDocument/relationships/image" Target="../media/image2.png"/><Relationship Id="rId4" Type="http://purl.oclc.org/ooxml/officeDocument/relationships/image" Target="../media/image3.jpg"/></Relationships>
</file>

<file path=ppt/slides/slide1.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D477F8-73EB-4A97-BB28-B590750568F2}"/>
              </a:ext>
            </a:extLst>
          </p:cNvPr>
          <p:cNvSpPr txBox="1">
            <a:spLocks/>
          </p:cNvSpPr>
          <p:nvPr/>
        </p:nvSpPr>
        <p:spPr>
          <a:xfrm>
            <a:off x="838200" y="2247106"/>
            <a:ext cx="10515600" cy="1325563"/>
          </a:xfrm>
          <a:prstGeom prst="rect">
            <a:avLst/>
          </a:prstGeom>
        </p:spPr>
        <p:txBody>
          <a:bodyPr vert="horz" lIns="91440" tIns="45720" rIns="91440" bIns="45720" rtlCol="0" anchor="b">
            <a:normAutofit fontScale="92.5%" lnSpcReduction="20%"/>
          </a:bodyPr>
          <a:lstStyle>
            <a:lvl1pPr algn="ctr" defTabSz="914400" rtl="0" eaLnBrk="1" latinLnBrk="0" hangingPunct="1">
              <a:lnSpc>
                <a:spcPct val="90%"/>
              </a:lnSpc>
              <a:spcBef>
                <a:spcPct val="0%"/>
              </a:spcBef>
              <a:buNone/>
              <a:defRPr sz="6000" kern="1200">
                <a:solidFill>
                  <a:schemeClr val="tx1"/>
                </a:solidFill>
                <a:latin typeface="+mj-lt"/>
                <a:ea typeface="+mj-ea"/>
                <a:cs typeface="+mj-cs"/>
              </a:defRPr>
            </a:lvl1pPr>
          </a:lstStyle>
          <a:p>
            <a:r>
              <a:rPr lang="en-GB" dirty="0"/>
              <a:t>Support for students with an EHCP, SEND or Additional Needs</a:t>
            </a:r>
          </a:p>
        </p:txBody>
      </p:sp>
      <p:pic>
        <p:nvPicPr>
          <p:cNvPr id="5" name="Support needs">
            <a:hlinkClick r:id="" action="ppaction://media"/>
            <a:extLst>
              <a:ext uri="{FF2B5EF4-FFF2-40B4-BE49-F238E27FC236}">
                <a16:creationId xmlns:a16="http://schemas.microsoft.com/office/drawing/2014/main" id="{6214C499-331A-4C1B-8F3C-AC157D41C78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91200" y="3948112"/>
            <a:ext cx="609600" cy="609600"/>
          </a:xfrm>
          <a:prstGeom prst="rect">
            <a:avLst/>
          </a:prstGeom>
        </p:spPr>
      </p:pic>
    </p:spTree>
    <p:extLst>
      <p:ext uri="{BB962C8B-B14F-4D97-AF65-F5344CB8AC3E}">
        <p14:creationId xmlns:p14="http://schemas.microsoft.com/office/powerpoint/2010/main" val="412187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73" fill="hold"/>
                                        <p:tgtEl>
                                          <p:spTgt spid="5"/>
                                        </p:tgtEl>
                                      </p:cBhvr>
                                    </p:cmd>
                                  </p:childTnLst>
                                </p:cTn>
                              </p:par>
                            </p:childTnLst>
                          </p:cTn>
                        </p:par>
                      </p:childTnLst>
                    </p:cTn>
                  </p:par>
                </p:childTnLst>
              </p:cTn>
              <p:nextCondLst>
                <p:cond evt="onClick" delay="0">
                  <p:tgtEl>
                    <p:spTgt spid="5"/>
                  </p:tgtEl>
                </p:cond>
              </p:nextCondLst>
            </p:seq>
            <p:audio>
              <p:cMediaNode vol="8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99825-2614-4E56-B3C0-AD71F344CD15}"/>
              </a:ext>
            </a:extLst>
          </p:cNvPr>
          <p:cNvSpPr txBox="1">
            <a:spLocks/>
          </p:cNvSpPr>
          <p:nvPr/>
        </p:nvSpPr>
        <p:spPr>
          <a:xfrm>
            <a:off x="543197" y="657156"/>
            <a:ext cx="10515600" cy="609600"/>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Specialist Support Assistants </a:t>
            </a:r>
          </a:p>
        </p:txBody>
      </p:sp>
      <p:sp>
        <p:nvSpPr>
          <p:cNvPr id="3" name="TextBox 2">
            <a:extLst>
              <a:ext uri="{FF2B5EF4-FFF2-40B4-BE49-F238E27FC236}">
                <a16:creationId xmlns:a16="http://schemas.microsoft.com/office/drawing/2014/main" id="{E4F3935A-EADD-450C-B12B-ADF3A07F55A8}"/>
              </a:ext>
            </a:extLst>
          </p:cNvPr>
          <p:cNvSpPr txBox="1"/>
          <p:nvPr/>
        </p:nvSpPr>
        <p:spPr>
          <a:xfrm>
            <a:off x="543197" y="1385887"/>
            <a:ext cx="9405257" cy="5109091"/>
          </a:xfrm>
          <a:prstGeom prst="rect">
            <a:avLst/>
          </a:prstGeom>
          <a:noFill/>
        </p:spPr>
        <p:txBody>
          <a:bodyPr wrap="square" rtlCol="0">
            <a:spAutoFit/>
          </a:bodyPr>
          <a:lstStyle/>
          <a:p>
            <a:r>
              <a:rPr lang="en-GB" sz="1700" b="1" dirty="0"/>
              <a:t>What support can I have at college?</a:t>
            </a:r>
          </a:p>
          <a:p>
            <a:endParaRPr lang="en-GB" sz="1700" dirty="0"/>
          </a:p>
          <a:p>
            <a:r>
              <a:rPr lang="en-GB" sz="1700" dirty="0"/>
              <a:t>Specialist support will be available based on your needs.</a:t>
            </a:r>
          </a:p>
          <a:p>
            <a:endParaRPr lang="en-GB" sz="1700" dirty="0"/>
          </a:p>
          <a:p>
            <a:r>
              <a:rPr lang="en-GB" sz="1700" b="1" dirty="0"/>
              <a:t>How do we find out your needs?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You can tell us about your support needs when you apply for a college course.</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If you have an Education, Health, Care Plan (EHCP) we will need to see it.</a:t>
            </a:r>
          </a:p>
          <a:p>
            <a:r>
              <a:rPr lang="en-GB" sz="1700" dirty="0"/>
              <a:t>     It will tell us about the support you need.</a:t>
            </a:r>
          </a:p>
          <a:p>
            <a:r>
              <a:rPr lang="en-GB" sz="1700" dirty="0"/>
              <a:t>     We will be able to tell you whether we can meet your needs.</a:t>
            </a:r>
          </a:p>
          <a:p>
            <a:pPr marL="285750" indent="-285750">
              <a:buFont typeface="Arial" panose="020B0604020202020204" pitchFamily="34" charset="0"/>
              <a:buChar char="•"/>
            </a:pPr>
            <a:endParaRPr lang="en-GB" sz="1700" dirty="0"/>
          </a:p>
          <a:p>
            <a:pPr marL="285750" indent="-285750">
              <a:buFont typeface="Arial" panose="020B0604020202020204" pitchFamily="34" charset="0"/>
              <a:buChar char="•"/>
            </a:pPr>
            <a:r>
              <a:rPr lang="en-GB" sz="1700" dirty="0"/>
              <a:t>When you start your college course you will have a 1:1 chat with a Specialist Support Assistant (SSA).</a:t>
            </a:r>
          </a:p>
          <a:p>
            <a:r>
              <a:rPr lang="en-GB" sz="1700" dirty="0"/>
              <a:t>      You can tell them about your support needs.</a:t>
            </a:r>
          </a:p>
          <a:p>
            <a:r>
              <a:rPr lang="en-GB" sz="1700" dirty="0"/>
              <a:t>      They will help write an Additional Learning Support (ALS) plan for your support.</a:t>
            </a:r>
          </a:p>
          <a:p>
            <a:r>
              <a:rPr lang="en-GB" sz="1700" dirty="0"/>
              <a:t>      The plan can be seen by staff who are working with you.</a:t>
            </a:r>
          </a:p>
          <a:p>
            <a:endParaRPr lang="en-GB" dirty="0"/>
          </a:p>
          <a:p>
            <a:endParaRPr lang="en-GB" dirty="0"/>
          </a:p>
          <a:p>
            <a:endParaRPr lang="en-GB" dirty="0"/>
          </a:p>
        </p:txBody>
      </p:sp>
      <p:pic>
        <p:nvPicPr>
          <p:cNvPr id="4" name="SSAs">
            <a:hlinkClick r:id="" action="ppaction://media"/>
            <a:extLst>
              <a:ext uri="{FF2B5EF4-FFF2-40B4-BE49-F238E27FC236}">
                <a16:creationId xmlns:a16="http://schemas.microsoft.com/office/drawing/2014/main" id="{294AEF9F-3F35-4DD2-83D3-AA4017FDB8D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49197" y="5045809"/>
            <a:ext cx="609600" cy="609600"/>
          </a:xfrm>
          <a:prstGeom prst="rect">
            <a:avLst/>
          </a:prstGeom>
        </p:spPr>
      </p:pic>
      <p:pic>
        <p:nvPicPr>
          <p:cNvPr id="9" name="Picture 8" descr="A picture containing person, appliance, man, food&#10;&#10;Description automatically generated">
            <a:extLst>
              <a:ext uri="{FF2B5EF4-FFF2-40B4-BE49-F238E27FC236}">
                <a16:creationId xmlns:a16="http://schemas.microsoft.com/office/drawing/2014/main" id="{8633EEE2-A64F-4275-9472-EFA6031CAE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55687" y="1641397"/>
            <a:ext cx="3768416" cy="2512592"/>
          </a:xfrm>
          <a:prstGeom prst="rect">
            <a:avLst/>
          </a:prstGeom>
        </p:spPr>
      </p:pic>
    </p:spTree>
    <p:extLst>
      <p:ext uri="{BB962C8B-B14F-4D97-AF65-F5344CB8AC3E}">
        <p14:creationId xmlns:p14="http://schemas.microsoft.com/office/powerpoint/2010/main" val="35922684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871" fill="hold"/>
                                        <p:tgtEl>
                                          <p:spTgt spid="4"/>
                                        </p:tgtEl>
                                      </p:cBhvr>
                                    </p:cmd>
                                  </p:childTnLst>
                                </p:cTn>
                              </p:par>
                            </p:childTnLst>
                          </p:cTn>
                        </p:par>
                      </p:childTnLst>
                    </p:cTn>
                  </p:par>
                </p:childTnLst>
              </p:cTn>
              <p:nextCondLst>
                <p:cond evt="onClick" delay="0">
                  <p:tgtEl>
                    <p:spTgt spid="4"/>
                  </p:tgtEl>
                </p:cond>
              </p:nextCondLst>
            </p:seq>
            <p:audio>
              <p:cMediaNode vol="8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8396-7BA9-4D18-838D-58A826112D50}"/>
              </a:ext>
            </a:extLst>
          </p:cNvPr>
          <p:cNvSpPr txBox="1">
            <a:spLocks/>
          </p:cNvSpPr>
          <p:nvPr/>
        </p:nvSpPr>
        <p:spPr>
          <a:xfrm>
            <a:off x="526869" y="900504"/>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Specialist Support Assistants in the classroom</a:t>
            </a:r>
          </a:p>
        </p:txBody>
      </p:sp>
      <p:sp>
        <p:nvSpPr>
          <p:cNvPr id="3" name="TextBox 2">
            <a:extLst>
              <a:ext uri="{FF2B5EF4-FFF2-40B4-BE49-F238E27FC236}">
                <a16:creationId xmlns:a16="http://schemas.microsoft.com/office/drawing/2014/main" id="{C5CB9E22-B3AE-40D6-9A6B-C0EDA9574E15}"/>
              </a:ext>
            </a:extLst>
          </p:cNvPr>
          <p:cNvSpPr txBox="1"/>
          <p:nvPr/>
        </p:nvSpPr>
        <p:spPr>
          <a:xfrm>
            <a:off x="690154" y="1664562"/>
            <a:ext cx="10189029" cy="3970318"/>
          </a:xfrm>
          <a:prstGeom prst="rect">
            <a:avLst/>
          </a:prstGeom>
          <a:noFill/>
        </p:spPr>
        <p:txBody>
          <a:bodyPr wrap="square" rtlCol="0">
            <a:spAutoFit/>
          </a:bodyPr>
          <a:lstStyle/>
          <a:p>
            <a:r>
              <a:rPr lang="en-GB" dirty="0"/>
              <a:t>If you have told us about a support need we can provide specialist support for you in the classroom.</a:t>
            </a:r>
          </a:p>
          <a:p>
            <a:endParaRPr lang="en-GB" dirty="0"/>
          </a:p>
          <a:p>
            <a:r>
              <a:rPr lang="en-GB" b="1" dirty="0"/>
              <a:t>What could that be?</a:t>
            </a:r>
          </a:p>
          <a:p>
            <a:endParaRPr lang="en-GB" dirty="0"/>
          </a:p>
          <a:p>
            <a:r>
              <a:rPr lang="en-GB" dirty="0"/>
              <a:t>It depends on your need but we can provide:</a:t>
            </a:r>
          </a:p>
          <a:p>
            <a:endParaRPr lang="en-GB" dirty="0"/>
          </a:p>
          <a:p>
            <a:pPr marL="285750" indent="-285750">
              <a:buFont typeface="Arial" panose="020B0604020202020204" pitchFamily="34" charset="0"/>
              <a:buChar char="•"/>
            </a:pPr>
            <a:r>
              <a:rPr lang="en-GB" dirty="0"/>
              <a:t>2:1, 1:1 and 1:2 (shared support) where needed</a:t>
            </a:r>
          </a:p>
          <a:p>
            <a:pPr marL="285750" indent="-285750">
              <a:buFont typeface="Arial" panose="020B0604020202020204" pitchFamily="34" charset="0"/>
              <a:buChar char="•"/>
            </a:pPr>
            <a:r>
              <a:rPr lang="en-GB" dirty="0"/>
              <a:t>Small group support</a:t>
            </a:r>
          </a:p>
          <a:p>
            <a:pPr marL="285750" indent="-285750">
              <a:buFont typeface="Arial" panose="020B0604020202020204" pitchFamily="34" charset="0"/>
              <a:buChar char="•"/>
            </a:pPr>
            <a:r>
              <a:rPr lang="en-GB" dirty="0"/>
              <a:t>Whole group support</a:t>
            </a:r>
          </a:p>
          <a:p>
            <a:pPr marL="285750" indent="-285750">
              <a:buFont typeface="Arial" panose="020B0604020202020204" pitchFamily="34" charset="0"/>
              <a:buChar char="•"/>
            </a:pPr>
            <a:r>
              <a:rPr lang="en-GB" dirty="0"/>
              <a:t>Specialist resources to help you work</a:t>
            </a:r>
          </a:p>
          <a:p>
            <a:endParaRPr lang="en-GB" dirty="0"/>
          </a:p>
          <a:p>
            <a:r>
              <a:rPr lang="en-GB" dirty="0"/>
              <a:t>This may be for some, or all of your lessons depending on your need.</a:t>
            </a:r>
          </a:p>
          <a:p>
            <a:endParaRPr lang="en-GB" dirty="0"/>
          </a:p>
          <a:p>
            <a:r>
              <a:rPr lang="en-GB" dirty="0"/>
              <a:t>Our Specialist Support Assistants work with your tutors to support you to do your work.</a:t>
            </a:r>
          </a:p>
        </p:txBody>
      </p:sp>
      <p:pic>
        <p:nvPicPr>
          <p:cNvPr id="4" name="in the classroom">
            <a:hlinkClick r:id="" action="ppaction://media"/>
            <a:extLst>
              <a:ext uri="{FF2B5EF4-FFF2-40B4-BE49-F238E27FC236}">
                <a16:creationId xmlns:a16="http://schemas.microsoft.com/office/drawing/2014/main" id="{65161F95-2E98-4DD9-BCCC-F8C27945655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66961" y="2226067"/>
            <a:ext cx="609600" cy="609600"/>
          </a:xfrm>
          <a:prstGeom prst="rect">
            <a:avLst/>
          </a:prstGeom>
        </p:spPr>
      </p:pic>
      <p:pic>
        <p:nvPicPr>
          <p:cNvPr id="8" name="Picture 7" descr="A person holding a cat&#10;&#10;Description automatically generated">
            <a:extLst>
              <a:ext uri="{FF2B5EF4-FFF2-40B4-BE49-F238E27FC236}">
                <a16:creationId xmlns:a16="http://schemas.microsoft.com/office/drawing/2014/main" id="{24F1A63F-61C7-4CE5-A36B-6E5F9163A0B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3839" y="2150707"/>
            <a:ext cx="4028599" cy="2998027"/>
          </a:xfrm>
          <a:prstGeom prst="rect">
            <a:avLst/>
          </a:prstGeom>
        </p:spPr>
      </p:pic>
    </p:spTree>
    <p:extLst>
      <p:ext uri="{BB962C8B-B14F-4D97-AF65-F5344CB8AC3E}">
        <p14:creationId xmlns:p14="http://schemas.microsoft.com/office/powerpoint/2010/main" val="4159577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805" fill="hold"/>
                                        <p:tgtEl>
                                          <p:spTgt spid="4"/>
                                        </p:tgtEl>
                                      </p:cBhvr>
                                    </p:cmd>
                                  </p:childTnLst>
                                </p:cTn>
                              </p:par>
                            </p:childTnLst>
                          </p:cTn>
                        </p:par>
                      </p:childTnLst>
                    </p:cTn>
                  </p:par>
                </p:childTnLst>
              </p:cTn>
              <p:nextCondLst>
                <p:cond evt="onClick" delay="0">
                  <p:tgtEl>
                    <p:spTgt spid="4"/>
                  </p:tgtEl>
                </p:cond>
              </p:nextCondLst>
            </p:seq>
            <p:audio>
              <p:cMediaNode vol="8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purl.oclc.org/ooxml/drawingml/main" xmlns:r="http://purl.oclc.org/ooxml/officeDocument/relationships" xmlns:p="http://purl.oclc.org/ooxml/presentationml/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2DCD-0025-4913-ACFD-685F8E283C71}"/>
              </a:ext>
            </a:extLst>
          </p:cNvPr>
          <p:cNvSpPr txBox="1">
            <a:spLocks/>
          </p:cNvSpPr>
          <p:nvPr/>
        </p:nvSpPr>
        <p:spPr>
          <a:xfrm>
            <a:off x="459377" y="1136764"/>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Specialist Support available outside the classroom</a:t>
            </a:r>
          </a:p>
        </p:txBody>
      </p:sp>
      <p:sp>
        <p:nvSpPr>
          <p:cNvPr id="3" name="TextBox 2">
            <a:extLst>
              <a:ext uri="{FF2B5EF4-FFF2-40B4-BE49-F238E27FC236}">
                <a16:creationId xmlns:a16="http://schemas.microsoft.com/office/drawing/2014/main" id="{235F9F48-4865-418B-8F42-224D66CBE84F}"/>
              </a:ext>
            </a:extLst>
          </p:cNvPr>
          <p:cNvSpPr txBox="1"/>
          <p:nvPr/>
        </p:nvSpPr>
        <p:spPr>
          <a:xfrm>
            <a:off x="523602" y="1880261"/>
            <a:ext cx="10387149" cy="3970318"/>
          </a:xfrm>
          <a:prstGeom prst="rect">
            <a:avLst/>
          </a:prstGeom>
          <a:noFill/>
        </p:spPr>
        <p:txBody>
          <a:bodyPr wrap="square" rtlCol="0">
            <a:spAutoFit/>
          </a:bodyPr>
          <a:lstStyle/>
          <a:p>
            <a:r>
              <a:rPr lang="en-GB" b="1" dirty="0"/>
              <a:t>What could that be?</a:t>
            </a:r>
          </a:p>
          <a:p>
            <a:endParaRPr lang="en-GB" dirty="0"/>
          </a:p>
          <a:p>
            <a:pPr marL="285750" indent="-285750">
              <a:buFont typeface="Arial" panose="020B0604020202020204" pitchFamily="34" charset="0"/>
              <a:buChar char="•"/>
            </a:pPr>
            <a:r>
              <a:rPr lang="en-GB" dirty="0"/>
              <a:t>Personal and Medical care</a:t>
            </a:r>
          </a:p>
          <a:p>
            <a:pPr marL="285750" indent="-285750">
              <a:buFont typeface="Arial" panose="020B0604020202020204" pitchFamily="34" charset="0"/>
              <a:buChar char="•"/>
            </a:pPr>
            <a:r>
              <a:rPr lang="en-GB" dirty="0"/>
              <a:t>Support with a social, emotional or mental health need (see Student Support)</a:t>
            </a:r>
          </a:p>
          <a:p>
            <a:pPr marL="285750" indent="-285750">
              <a:buFont typeface="Arial" panose="020B0604020202020204" pitchFamily="34" charset="0"/>
              <a:buChar char="•"/>
            </a:pPr>
            <a:r>
              <a:rPr lang="en-GB" dirty="0"/>
              <a:t>Specialist workshop sessions</a:t>
            </a:r>
          </a:p>
          <a:p>
            <a:pPr marL="285750" indent="-285750">
              <a:buFont typeface="Arial" panose="020B0604020202020204" pitchFamily="34" charset="0"/>
              <a:buChar char="•"/>
            </a:pPr>
            <a:r>
              <a:rPr lang="en-GB" dirty="0"/>
              <a:t>Support at lunch and break times</a:t>
            </a:r>
          </a:p>
          <a:p>
            <a:pPr marL="285750" indent="-285750">
              <a:buFont typeface="Arial" panose="020B0604020202020204" pitchFamily="34" charset="0"/>
              <a:buChar char="•"/>
            </a:pPr>
            <a:r>
              <a:rPr lang="en-GB" dirty="0"/>
              <a:t>Quiet areas that can be accessed</a:t>
            </a:r>
          </a:p>
          <a:p>
            <a:pPr marL="285750" indent="-285750">
              <a:buFont typeface="Arial" panose="020B0604020202020204" pitchFamily="34" charset="0"/>
              <a:buChar char="•"/>
            </a:pPr>
            <a:r>
              <a:rPr lang="en-GB" dirty="0"/>
              <a:t>Support at the start and end of the college day</a:t>
            </a:r>
          </a:p>
          <a:p>
            <a:pPr marL="285750" indent="-285750">
              <a:buFont typeface="Arial" panose="020B0604020202020204" pitchFamily="34" charset="0"/>
              <a:buChar char="•"/>
            </a:pPr>
            <a:r>
              <a:rPr lang="en-GB" dirty="0"/>
              <a:t>Extra support from your tutors</a:t>
            </a:r>
          </a:p>
          <a:p>
            <a:pPr marL="285750" indent="-285750">
              <a:buFont typeface="Arial" panose="020B0604020202020204" pitchFamily="34" charset="0"/>
              <a:buChar char="•"/>
            </a:pPr>
            <a:r>
              <a:rPr lang="en-GB" dirty="0"/>
              <a:t>Support for the transition between school and coming to College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endParaRPr lang="en-GB" dirty="0"/>
          </a:p>
        </p:txBody>
      </p:sp>
      <p:pic>
        <p:nvPicPr>
          <p:cNvPr id="4" name="outside the classroom">
            <a:hlinkClick r:id="" action="ppaction://media"/>
            <a:extLst>
              <a:ext uri="{FF2B5EF4-FFF2-40B4-BE49-F238E27FC236}">
                <a16:creationId xmlns:a16="http://schemas.microsoft.com/office/drawing/2014/main" id="{8EA49AF4-3D06-41A5-AC05-C52CE293DCC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092690" y="1575461"/>
            <a:ext cx="609600" cy="609600"/>
          </a:xfrm>
          <a:prstGeom prst="rect">
            <a:avLst/>
          </a:prstGeom>
        </p:spPr>
      </p:pic>
      <p:pic>
        <p:nvPicPr>
          <p:cNvPr id="5" name="Voice 003 (2)">
            <a:hlinkClick r:id="" action="ppaction://media"/>
            <a:extLst>
              <a:ext uri="{FF2B5EF4-FFF2-40B4-BE49-F238E27FC236}">
                <a16:creationId xmlns:a16="http://schemas.microsoft.com/office/drawing/2014/main" id="{770FE1AF-402E-4231-B172-18B90B529A82}"/>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088572" y="4930599"/>
            <a:ext cx="609600" cy="609600"/>
          </a:xfrm>
          <a:prstGeom prst="rect">
            <a:avLst/>
          </a:prstGeom>
        </p:spPr>
      </p:pic>
      <p:pic>
        <p:nvPicPr>
          <p:cNvPr id="7" name="Picture 6" descr="A person sitting on a chair&#10;&#10;Description automatically generated">
            <a:extLst>
              <a:ext uri="{FF2B5EF4-FFF2-40B4-BE49-F238E27FC236}">
                <a16:creationId xmlns:a16="http://schemas.microsoft.com/office/drawing/2014/main" id="{19B7B5D0-8308-4951-82C4-85C6003D2B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9316" y="3316579"/>
            <a:ext cx="4180724" cy="2971704"/>
          </a:xfrm>
          <a:prstGeom prst="rect">
            <a:avLst/>
          </a:prstGeom>
        </p:spPr>
      </p:pic>
    </p:spTree>
    <p:extLst>
      <p:ext uri="{BB962C8B-B14F-4D97-AF65-F5344CB8AC3E}">
        <p14:creationId xmlns:p14="http://schemas.microsoft.com/office/powerpoint/2010/main" val="30075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9486" fill="hold"/>
                                        <p:tgtEl>
                                          <p:spTgt spid="4"/>
                                        </p:tgtEl>
                                      </p:cBhvr>
                                    </p:cmd>
                                  </p:childTnLst>
                                </p:cTn>
                              </p:par>
                            </p:childTnLst>
                          </p:cTn>
                        </p:par>
                      </p:childTnLst>
                    </p:cTn>
                  </p:par>
                </p:childTnLst>
              </p:cTn>
              <p:nextCondLst>
                <p:cond evt="onClick" delay="0">
                  <p:tgtEl>
                    <p:spTgt spid="4"/>
                  </p:tgtEl>
                </p:cond>
              </p:nextCondLst>
            </p:seq>
            <p:audio>
              <p:cMediaNode vol="80%">
                <p:cTn id="12" fill="hold" display="0">
                  <p:stCondLst>
                    <p:cond delay="indefinite"/>
                  </p:stCondLst>
                  <p:endCondLst>
                    <p:cond evt="onStopAudio" delay="0">
                      <p:tgtEl>
                        <p:sldTgt/>
                      </p:tgtEl>
                    </p:cond>
                  </p:endCondLst>
                </p:cTn>
                <p:tgtEl>
                  <p:spTgt spid="4"/>
                </p:tgtEl>
              </p:cMediaNode>
            </p:audio>
            <p:audio>
              <p:cMediaNode vol="80%">
                <p:cTn id="13"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9714-DA3D-48FF-B279-400ADE5FB5C4}"/>
              </a:ext>
            </a:extLst>
          </p:cNvPr>
          <p:cNvSpPr txBox="1">
            <a:spLocks/>
          </p:cNvSpPr>
          <p:nvPr/>
        </p:nvSpPr>
        <p:spPr>
          <a:xfrm>
            <a:off x="495298" y="818761"/>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Students with an EHC Plan</a:t>
            </a:r>
          </a:p>
        </p:txBody>
      </p:sp>
      <p:sp>
        <p:nvSpPr>
          <p:cNvPr id="3" name="TextBox 2">
            <a:extLst>
              <a:ext uri="{FF2B5EF4-FFF2-40B4-BE49-F238E27FC236}">
                <a16:creationId xmlns:a16="http://schemas.microsoft.com/office/drawing/2014/main" id="{6659D316-8D6E-468C-9F51-49506840BFC9}"/>
              </a:ext>
            </a:extLst>
          </p:cNvPr>
          <p:cNvSpPr txBox="1"/>
          <p:nvPr/>
        </p:nvSpPr>
        <p:spPr>
          <a:xfrm>
            <a:off x="495298" y="1686327"/>
            <a:ext cx="10162903" cy="4247317"/>
          </a:xfrm>
          <a:prstGeom prst="rect">
            <a:avLst/>
          </a:prstGeom>
          <a:noFill/>
        </p:spPr>
        <p:txBody>
          <a:bodyPr wrap="square" rtlCol="0">
            <a:spAutoFit/>
          </a:bodyPr>
          <a:lstStyle/>
          <a:p>
            <a:r>
              <a:rPr lang="en-GB" dirty="0"/>
              <a:t>We will need to see your plan to be able to tell you whether we can meet your needs.</a:t>
            </a:r>
          </a:p>
          <a:p>
            <a:endParaRPr lang="en-GB" dirty="0"/>
          </a:p>
          <a:p>
            <a:endParaRPr lang="en-GB" dirty="0"/>
          </a:p>
          <a:p>
            <a:endParaRPr lang="en-GB" dirty="0"/>
          </a:p>
          <a:p>
            <a:pPr marL="285750" indent="-285750">
              <a:buFont typeface="Arial" panose="020B0604020202020204" pitchFamily="34" charset="0"/>
              <a:buChar char="•"/>
            </a:pPr>
            <a:r>
              <a:rPr lang="en-GB" dirty="0"/>
              <a:t>We will help all staff who are working with you to understand and support your needs.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will monitor and review your EHC Plan targets.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will organise a yearly review of your plan.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Please read / listen to:    Specialist Support Assistants in the classroom</a:t>
            </a:r>
          </a:p>
          <a:p>
            <a:r>
              <a:rPr lang="en-GB" dirty="0"/>
              <a:t>                                            Specialist Support Assistants outside the classroom</a:t>
            </a:r>
          </a:p>
          <a:p>
            <a:endParaRPr lang="en-GB" dirty="0"/>
          </a:p>
          <a:p>
            <a:endParaRPr lang="en-GB" dirty="0"/>
          </a:p>
        </p:txBody>
      </p:sp>
      <p:pic>
        <p:nvPicPr>
          <p:cNvPr id="4" name="EHCP">
            <a:hlinkClick r:id="" action="ppaction://media"/>
            <a:extLst>
              <a:ext uri="{FF2B5EF4-FFF2-40B4-BE49-F238E27FC236}">
                <a16:creationId xmlns:a16="http://schemas.microsoft.com/office/drawing/2014/main" id="{838F1E06-D80A-463A-A52E-3DB87E8E62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75372" y="1458981"/>
            <a:ext cx="609600" cy="609600"/>
          </a:xfrm>
          <a:prstGeom prst="rect">
            <a:avLst/>
          </a:prstGeom>
        </p:spPr>
      </p:pic>
      <p:pic>
        <p:nvPicPr>
          <p:cNvPr id="5" name="Picture 4" descr="A person standing in a kitchen preparing food&#10;&#10;Description automatically generated">
            <a:extLst>
              <a:ext uri="{FF2B5EF4-FFF2-40B4-BE49-F238E27FC236}">
                <a16:creationId xmlns:a16="http://schemas.microsoft.com/office/drawing/2014/main" id="{626A1F59-E9A1-4D66-BAE6-E9D01CD881F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00752" y="2602321"/>
            <a:ext cx="2714897" cy="3331323"/>
          </a:xfrm>
          <a:prstGeom prst="rect">
            <a:avLst/>
          </a:prstGeom>
        </p:spPr>
      </p:pic>
    </p:spTree>
    <p:extLst>
      <p:ext uri="{BB962C8B-B14F-4D97-AF65-F5344CB8AC3E}">
        <p14:creationId xmlns:p14="http://schemas.microsoft.com/office/powerpoint/2010/main" val="7848325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79" fill="hold"/>
                                        <p:tgtEl>
                                          <p:spTgt spid="4"/>
                                        </p:tgtEl>
                                      </p:cBhvr>
                                    </p:cmd>
                                  </p:childTnLst>
                                </p:cTn>
                              </p:par>
                            </p:childTnLst>
                          </p:cTn>
                        </p:par>
                      </p:childTnLst>
                    </p:cTn>
                  </p:par>
                </p:childTnLst>
              </p:cTn>
              <p:nextCondLst>
                <p:cond evt="onClick" delay="0">
                  <p:tgtEl>
                    <p:spTgt spid="4"/>
                  </p:tgtEl>
                </p:cond>
              </p:nextCondLst>
            </p:seq>
            <p:audio>
              <p:cMediaNode vol="8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955F-746A-43B2-93BB-5415B4E3C2A0}"/>
              </a:ext>
            </a:extLst>
          </p:cNvPr>
          <p:cNvSpPr txBox="1">
            <a:spLocks/>
          </p:cNvSpPr>
          <p:nvPr/>
        </p:nvSpPr>
        <p:spPr>
          <a:xfrm>
            <a:off x="838200" y="848916"/>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Exam Access Arrangements</a:t>
            </a:r>
          </a:p>
        </p:txBody>
      </p:sp>
      <p:sp>
        <p:nvSpPr>
          <p:cNvPr id="3" name="Rectangle 2">
            <a:extLst>
              <a:ext uri="{FF2B5EF4-FFF2-40B4-BE49-F238E27FC236}">
                <a16:creationId xmlns:a16="http://schemas.microsoft.com/office/drawing/2014/main" id="{9B557643-823B-4337-9253-02D034CE9133}"/>
              </a:ext>
            </a:extLst>
          </p:cNvPr>
          <p:cNvSpPr/>
          <p:nvPr/>
        </p:nvSpPr>
        <p:spPr>
          <a:xfrm>
            <a:off x="838200" y="1690688"/>
            <a:ext cx="10607040" cy="3967881"/>
          </a:xfrm>
          <a:prstGeom prst="rect">
            <a:avLst/>
          </a:prstGeom>
        </p:spPr>
        <p:txBody>
          <a:bodyPr wrap="square">
            <a:spAutoFit/>
          </a:bodyPr>
          <a:lstStyle/>
          <a:p>
            <a:pPr>
              <a:lnSpc>
                <a:spcPct val="107%"/>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I had support in my exams at school, can I have the same at College?</a:t>
            </a:r>
          </a:p>
          <a:p>
            <a:pPr marL="285750" indent="-285750">
              <a:lnSpc>
                <a:spcPct val="107%"/>
              </a:lnSpc>
              <a:spcAft>
                <a:spcPts val="800"/>
              </a:spcAft>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As long as you still use this arrangement in your college classes or exams and we can show that it is your ‘normal way of working,’ we can apply for you to have it at college.  </a:t>
            </a:r>
          </a:p>
          <a:p>
            <a:pPr marL="285750" indent="-285750">
              <a:lnSpc>
                <a:spcPct val="107%"/>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can arrange for you to have an assessment for exam access arrangements if your school assessments are out of date or your school are unable to provide them.</a:t>
            </a:r>
          </a:p>
          <a:p>
            <a:pPr marL="285750" indent="-285750">
              <a:lnSpc>
                <a:spcPct val="107%"/>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Please note that you do not automatically get exam access arrangements if you had them at school.  It has to be proven to the JCQ (Joint Council for Qualifications) that it is still your ‘normal way of working.’</a:t>
            </a:r>
          </a:p>
          <a:p>
            <a:pPr marL="285750" indent="-285750">
              <a:lnSpc>
                <a:spcPct val="107%"/>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You may need to provide evidence such as a medical report from an NHS consultant, specialist or GP to support an application for exam access arrangements.  </a:t>
            </a:r>
          </a:p>
          <a:p>
            <a:pPr marL="285750" indent="-285750">
              <a:lnSpc>
                <a:spcPct val="107%"/>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Your college lecturer will also need to confirm that you still need this arrangement. </a:t>
            </a:r>
          </a:p>
        </p:txBody>
      </p:sp>
      <p:pic>
        <p:nvPicPr>
          <p:cNvPr id="4" name="exam access">
            <a:hlinkClick r:id="" action="ppaction://media"/>
            <a:extLst>
              <a:ext uri="{FF2B5EF4-FFF2-40B4-BE49-F238E27FC236}">
                <a16:creationId xmlns:a16="http://schemas.microsoft.com/office/drawing/2014/main" id="{F7E1A434-F4FF-4752-A76C-DE7CD03EF7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95657" y="1385888"/>
            <a:ext cx="609600" cy="609600"/>
          </a:xfrm>
          <a:prstGeom prst="rect">
            <a:avLst/>
          </a:prstGeom>
        </p:spPr>
      </p:pic>
    </p:spTree>
    <p:extLst>
      <p:ext uri="{BB962C8B-B14F-4D97-AF65-F5344CB8AC3E}">
        <p14:creationId xmlns:p14="http://schemas.microsoft.com/office/powerpoint/2010/main" val="21183483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88" fill="hold"/>
                                        <p:tgtEl>
                                          <p:spTgt spid="4"/>
                                        </p:tgtEl>
                                      </p:cBhvr>
                                    </p:cmd>
                                  </p:childTnLst>
                                </p:cTn>
                              </p:par>
                            </p:childTnLst>
                          </p:cTn>
                        </p:par>
                      </p:childTnLst>
                    </p:cTn>
                  </p:par>
                </p:childTnLst>
              </p:cTn>
              <p:nextCondLst>
                <p:cond evt="onClick" delay="0">
                  <p:tgtEl>
                    <p:spTgt spid="4"/>
                  </p:tgtEl>
                </p:cond>
              </p:nextCondLst>
            </p:seq>
            <p:audio>
              <p:cMediaNode vol="8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purl.oclc.org/ooxml/drawingml/main" xmlns:r="http://purl.oclc.org/ooxml/officeDocument/relationships" xmlns:p="http://purl.oclc.org/ooxml/presentationml/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310A8-B991-411F-BD56-8804BF2361F9}"/>
              </a:ext>
            </a:extLst>
          </p:cNvPr>
          <p:cNvSpPr txBox="1">
            <a:spLocks/>
          </p:cNvSpPr>
          <p:nvPr/>
        </p:nvSpPr>
        <p:spPr>
          <a:xfrm>
            <a:off x="665116" y="887017"/>
            <a:ext cx="10515600" cy="1325563"/>
          </a:xfrm>
          <a:prstGeom prst="rect">
            <a:avLst/>
          </a:prstGeom>
        </p:spPr>
        <p:txBody>
          <a:bodyPr/>
          <a:lstStyle>
            <a:lvl1pPr algn="l" defTabSz="914400" rtl="0" eaLnBrk="1" latinLnBrk="0" hangingPunct="1">
              <a:lnSpc>
                <a:spcPct val="90%"/>
              </a:lnSpc>
              <a:spcBef>
                <a:spcPct val="0%"/>
              </a:spcBef>
              <a:buNone/>
              <a:defRPr sz="4400" kern="1200">
                <a:solidFill>
                  <a:schemeClr val="tx1"/>
                </a:solidFill>
                <a:latin typeface="+mj-lt"/>
                <a:ea typeface="+mj-ea"/>
                <a:cs typeface="+mj-cs"/>
              </a:defRPr>
            </a:lvl1pPr>
          </a:lstStyle>
          <a:p>
            <a:r>
              <a:rPr lang="en-GB" sz="3600" dirty="0"/>
              <a:t>Support for the transition from school</a:t>
            </a:r>
          </a:p>
        </p:txBody>
      </p:sp>
      <p:sp>
        <p:nvSpPr>
          <p:cNvPr id="3" name="TextBox 2">
            <a:extLst>
              <a:ext uri="{FF2B5EF4-FFF2-40B4-BE49-F238E27FC236}">
                <a16:creationId xmlns:a16="http://schemas.microsoft.com/office/drawing/2014/main" id="{8982395C-FC77-48BE-9F77-BC5F08F463FF}"/>
              </a:ext>
            </a:extLst>
          </p:cNvPr>
          <p:cNvSpPr txBox="1"/>
          <p:nvPr/>
        </p:nvSpPr>
        <p:spPr>
          <a:xfrm>
            <a:off x="722811" y="1582340"/>
            <a:ext cx="10400211" cy="3693319"/>
          </a:xfrm>
          <a:prstGeom prst="rect">
            <a:avLst/>
          </a:prstGeom>
          <a:noFill/>
        </p:spPr>
        <p:txBody>
          <a:bodyPr wrap="square" rtlCol="0">
            <a:spAutoFit/>
          </a:bodyPr>
          <a:lstStyle/>
          <a:p>
            <a:r>
              <a:rPr lang="en-GB" b="1" dirty="0"/>
              <a:t>What help can I get to help me feel less anxious about starting college?</a:t>
            </a:r>
          </a:p>
          <a:p>
            <a:endParaRPr lang="en-GB" dirty="0"/>
          </a:p>
          <a:p>
            <a:pPr marL="285750" indent="-285750">
              <a:buFont typeface="Arial" panose="020B0604020202020204" pitchFamily="34" charset="0"/>
              <a:buChar char="•"/>
            </a:pPr>
            <a:r>
              <a:rPr lang="en-GB" dirty="0"/>
              <a:t>We can talk to you and your school about taster sessions at College before the summer holiday.*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 ask your school to provide information about your support needs.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can offer a summer time short programme to help you get used to being here.*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a:p>
            <a:r>
              <a:rPr lang="en-GB" dirty="0"/>
              <a:t>* Subject to COVID 19 restrictions.</a:t>
            </a:r>
          </a:p>
        </p:txBody>
      </p:sp>
      <p:pic>
        <p:nvPicPr>
          <p:cNvPr id="4" name="Recorded Sound">
            <a:hlinkClick r:id="" action="ppaction://media"/>
            <a:extLst>
              <a:ext uri="{FF2B5EF4-FFF2-40B4-BE49-F238E27FC236}">
                <a16:creationId xmlns:a16="http://schemas.microsoft.com/office/drawing/2014/main" id="{A55852DE-7DD6-4CF2-B9B0-D099E3A1D9F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9565" y="4168383"/>
            <a:ext cx="609600" cy="609600"/>
          </a:xfrm>
          <a:prstGeom prst="rect">
            <a:avLst/>
          </a:prstGeom>
        </p:spPr>
      </p:pic>
      <p:pic>
        <p:nvPicPr>
          <p:cNvPr id="6" name="Picture 5" descr="A group of people standing in front of a crowd posing for the camera&#10;&#10;Description automatically generated">
            <a:extLst>
              <a:ext uri="{FF2B5EF4-FFF2-40B4-BE49-F238E27FC236}">
                <a16:creationId xmlns:a16="http://schemas.microsoft.com/office/drawing/2014/main" id="{CD865EF0-C698-4BAF-8FDA-A7E36F389C5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0.001%" b="9.097%"/>
          <a:stretch/>
        </p:blipFill>
        <p:spPr>
          <a:xfrm>
            <a:off x="6700683" y="3857458"/>
            <a:ext cx="5246640" cy="2360462"/>
          </a:xfrm>
          <a:prstGeom prst="rect">
            <a:avLst/>
          </a:prstGeom>
        </p:spPr>
      </p:pic>
    </p:spTree>
    <p:extLst>
      <p:ext uri="{BB962C8B-B14F-4D97-AF65-F5344CB8AC3E}">
        <p14:creationId xmlns:p14="http://schemas.microsoft.com/office/powerpoint/2010/main" val="13208834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661" fill="hold"/>
                                        <p:tgtEl>
                                          <p:spTgt spid="4"/>
                                        </p:tgtEl>
                                      </p:cBhvr>
                                    </p:cmd>
                                  </p:childTnLst>
                                </p:cTn>
                              </p:par>
                            </p:childTnLst>
                          </p:cTn>
                        </p:par>
                      </p:childTnLst>
                    </p:cTn>
                  </p:par>
                </p:childTnLst>
              </p:cTn>
              <p:nextCondLst>
                <p:cond evt="onClick" delay="0">
                  <p:tgtEl>
                    <p:spTgt spid="4"/>
                  </p:tgtEl>
                </p:cond>
              </p:nextCondLst>
            </p:seq>
            <p:audio>
              <p:cMediaNode vol="8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purl.oclc.org/ooxml/drawingml/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
                <a:satMod val="105%"/>
                <a:tint val="67%"/>
              </a:schemeClr>
            </a:gs>
            <a:gs pos="50%">
              <a:schemeClr val="phClr">
                <a:lumMod val="105%"/>
                <a:satMod val="103%"/>
                <a:tint val="73%"/>
              </a:schemeClr>
            </a:gs>
            <a:gs pos="100%">
              <a:schemeClr val="phClr">
                <a:lumMod val="105%"/>
                <a:satMod val="109%"/>
                <a:tint val="81%"/>
              </a:schemeClr>
            </a:gs>
          </a:gsLst>
          <a:lin ang="5400000" scaled="0"/>
        </a:gradFill>
        <a:gradFill rotWithShape="1">
          <a:gsLst>
            <a:gs pos="0%">
              <a:schemeClr val="phClr">
                <a:satMod val="103%"/>
                <a:lumMod val="102%"/>
                <a:tint val="94%"/>
              </a:schemeClr>
            </a:gs>
            <a:gs pos="50%">
              <a:schemeClr val="phClr">
                <a:satMod val="110%"/>
                <a:lumMod val="100%"/>
                <a:shade val="100%"/>
              </a:schemeClr>
            </a:gs>
            <a:gs pos="100%">
              <a:schemeClr val="phClr">
                <a:lumMod val="99%"/>
                <a:satMod val="120%"/>
                <a:shade val="78%"/>
              </a:schemeClr>
            </a:gs>
          </a:gsLst>
          <a:lin ang="5400000" scaled="0"/>
        </a:gradFill>
      </a:fillStyleLst>
      <a:lnStyleLst>
        <a:ln w="6350" cap="flat" cmpd="sng" algn="ctr">
          <a:solidFill>
            <a:schemeClr val="phClr"/>
          </a:solidFill>
          <a:prstDash val="solid"/>
          <a:miter lim="800%"/>
        </a:ln>
        <a:ln w="12700" cap="flat" cmpd="sng" algn="ctr">
          <a:solidFill>
            <a:schemeClr val="phClr"/>
          </a:solidFill>
          <a:prstDash val="solid"/>
          <a:miter lim="800%"/>
        </a:ln>
        <a:ln w="19050" cap="flat" cmpd="sng" algn="ctr">
          <a:solidFill>
            <a:schemeClr val="phClr"/>
          </a:solidFill>
          <a:prstDash val="solid"/>
          <a:miter lim="800%"/>
        </a:ln>
      </a:lnStyleLst>
      <a:effectStyleLst>
        <a:effectStyle>
          <a:effectLst/>
        </a:effectStyle>
        <a:effectStyle>
          <a:effectLst/>
        </a:effectStyle>
        <a:effectStyle>
          <a:effectLst>
            <a:outerShdw blurRad="57150" dist="19050" dir="5400000" algn="ctr" rotWithShape="0">
              <a:srgbClr val="000000">
                <a:alpha val="63%"/>
              </a:srgbClr>
            </a:outerShdw>
          </a:effectLst>
        </a:effectStyle>
      </a:effectStyleLst>
      <a:bgFillStyleLst>
        <a:solidFill>
          <a:schemeClr val="phClr"/>
        </a:solidFill>
        <a:solidFill>
          <a:schemeClr val="phClr">
            <a:tint val="95%"/>
            <a:satMod val="170%"/>
          </a:schemeClr>
        </a:solidFill>
        <a:gradFill rotWithShape="1">
          <a:gsLst>
            <a:gs pos="0%">
              <a:schemeClr val="phClr">
                <a:tint val="93%"/>
                <a:satMod val="150%"/>
                <a:shade val="98%"/>
                <a:lumMod val="102%"/>
              </a:schemeClr>
            </a:gs>
            <a:gs pos="50%">
              <a:schemeClr val="phClr">
                <a:tint val="98%"/>
                <a:satMod val="130%"/>
                <a:shade val="90%"/>
                <a:lumMod val="103%"/>
              </a:schemeClr>
            </a:gs>
            <a:gs pos="100%">
              <a:schemeClr val="phClr">
                <a:shade val="63%"/>
                <a:satMod val="12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purl.oclc.org/ooxml/officeDocument/extendedProperties" xmlns:vt="http://purl.oclc.org/ooxml/officeDocument/docPropsVTypes">
  <TotalTime>297</TotalTime>
  <Words>661</Words>
  <Application>Microsoft Office PowerPoint</Application>
  <PresentationFormat>Widescreen</PresentationFormat>
  <Paragraphs>83</Paragraphs>
  <Slides>7</Slides>
  <Notes>0</Notes>
  <HiddenSlides>0</HiddenSlides>
  <MMClips>8</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EHCP, SEND and Additional Needs</dc:title>
  <dc:creator>Diana Ashmore</dc:creator>
  <cp:lastModifiedBy>Anissa Lee</cp:lastModifiedBy>
  <cp:revision>21</cp:revision>
  <dcterms:created xsi:type="dcterms:W3CDTF">2020-05-12T10:33:17Z</dcterms:created>
  <dcterms:modified xsi:type="dcterms:W3CDTF">2020-06-03T13:32:18Z</dcterms:modified>
</cp:coreProperties>
</file>