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saveSubsetFonts="1" conformance="strict">
  <p:sldMasterIdLst>
    <p:sldMasterId id="2147483672" r:id="rId1"/>
  </p:sldMasterIdLst>
  <p:sldIdLst>
    <p:sldId id="256" r:id="rId2"/>
    <p:sldId id="267" r:id="rId3"/>
    <p:sldId id="275" r:id="rId4"/>
    <p:sldId id="268" r:id="rId5"/>
    <p:sldId id="271" r:id="rId6"/>
    <p:sldId id="280" r:id="rId7"/>
    <p:sldId id="25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purl.oclc.org/ooxml/drawingml/main" xmlns:r="http://purl.oclc.org/ooxml/officeDocument/relationships" xmlns:p1510="http://schemas.microsoft.com/office/powerpoint/2015/10/main">
  <p1510:revLst>
    <p1510:client id="{C12A0FF9-774C-E589-2B8B-5C50D690BAF2}" v="351" dt="2020-05-27T11:59:54.480"/>
    <p1510:client id="{E212979A-B18A-904E-ECE0-F1F381757E35}" v="118" dt="2020-05-27T14:02:26.195"/>
  </p1510:revLst>
</p1510:revInfo>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lastView="sldThumbnailView">
  <p:normalViewPr horzBarState="maximized">
    <p:restoredLeft sz="15.987%" autoAdjust="0"/>
    <p:restoredTop sz="94.66%"/>
  </p:normalViewPr>
  <p:slideViewPr>
    <p:cSldViewPr snapToGrid="0">
      <p:cViewPr varScale="1">
        <p:scale>
          <a:sx n="73" d="100"/>
          <a:sy n="73" d="100"/>
        </p:scale>
        <p:origin x="14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purl.oclc.org/ooxml/officeDocument/relationships/slide" Target="slides/slide7.xml"/><Relationship Id="rId13" Type="http://schemas.microsoft.com/office/2015/10/relationships/revisionInfo" Target="revisionInfo.xml"/><Relationship Id="rId3" Type="http://purl.oclc.org/ooxml/officeDocument/relationships/slide" Target="slides/slide2.xml"/><Relationship Id="rId7" Type="http://purl.oclc.org/ooxml/officeDocument/relationships/slide" Target="slides/slide6.xml"/><Relationship Id="rId12" Type="http://purl.oclc.org/ooxml/officeDocument/relationships/tableStyles" Target="tableStyles.xml"/><Relationship Id="rId2" Type="http://purl.oclc.org/ooxml/officeDocument/relationships/slide" Target="slides/slide1.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theme" Target="theme/theme1.xml"/><Relationship Id="rId5" Type="http://purl.oclc.org/ooxml/officeDocument/relationships/slide" Target="slides/slide4.xml"/><Relationship Id="rId10" Type="http://purl.oclc.org/ooxml/officeDocument/relationships/viewProps" Target="viewProps.xml"/><Relationship Id="rId4" Type="http://purl.oclc.org/ooxml/officeDocument/relationships/slide" Target="slides/slide3.xml"/><Relationship Id="rId9" Type="http://purl.oclc.org/ooxml/officeDocument/relationships/presProps" Target="presProps.xml"/></Relationship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2310126279"/>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291078691"/>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399430365"/>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2140898864"/>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831406012"/>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AD8020-643E-42F1-BE78-8760CA45F009}"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7389367"/>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AD8020-643E-42F1-BE78-8760CA45F009}" type="datetimeFigureOut">
              <a:rPr lang="en-GB" smtClean="0"/>
              <a:t>01/06/2020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922803274"/>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AD8020-643E-42F1-BE78-8760CA45F009}" type="datetimeFigureOut">
              <a:rPr lang="en-GB" smtClean="0"/>
              <a:t>01/06/2020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972379810"/>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D8020-643E-42F1-BE78-8760CA45F009}" type="datetimeFigureOut">
              <a:rPr lang="en-GB" smtClean="0"/>
              <a:t>01/06/2020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362417234"/>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AD8020-643E-42F1-BE78-8760CA45F009}"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2958552511"/>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AD8020-643E-42F1-BE78-8760CA45F009}"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897011018"/>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13" Type="http://purl.oclc.org/ooxml/officeDocument/relationships/image" Target="../media/image1.png"/><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theme" Target="../theme/theme1.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s>
</file>

<file path=ppt/slideMasters/slideMaster1.xml><?xml version="1.0" encoding="utf-8"?>
<p:sldMaster xmlns:a="http://purl.oclc.org/ooxml/drawingml/main" xmlns:r="http://purl.oclc.org/ooxml/officeDocument/relationships" xmlns:p="http://purl.oclc.org/ooxml/presentationml/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B6AD8020-643E-42F1-BE78-8760CA45F009}" type="datetimeFigureOut">
              <a:rPr lang="en-GB" smtClean="0"/>
              <a:t>01/06/2020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0F7B6DC0-37CE-41CE-861E-EC0D023B9DF0}" type="slidenum">
              <a:rPr lang="en-GB" smtClean="0"/>
              <a:t>‹#›</a:t>
            </a:fld>
            <a:endParaRPr lang="en-GB"/>
          </a:p>
        </p:txBody>
      </p:sp>
      <p:pic>
        <p:nvPicPr>
          <p:cNvPr id="7" name="Picture 6"/>
          <p:cNvPicPr>
            <a:picLocks noChangeAspect="1"/>
          </p:cNvPicPr>
          <p:nvPr userDrawn="1"/>
        </p:nvPicPr>
        <p:blipFill>
          <a:blip r:embed="rId13"/>
          <a:stretch>
            <a:fillRect/>
          </a:stretch>
        </p:blipFill>
        <p:spPr>
          <a:xfrm>
            <a:off x="0" y="0"/>
            <a:ext cx="9150857" cy="6863144"/>
          </a:xfrm>
          <a:prstGeom prst="rect">
            <a:avLst/>
          </a:prstGeom>
        </p:spPr>
      </p:pic>
    </p:spTree>
    <p:extLst>
      <p:ext uri="{BB962C8B-B14F-4D97-AF65-F5344CB8AC3E}">
        <p14:creationId xmlns:p14="http://schemas.microsoft.com/office/powerpoint/2010/main" val="3113459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3.emf"/><Relationship Id="rId2" Type="http://purl.oclc.org/ooxml/officeDocument/relationships/image" Target="../media/image2.jpg"/><Relationship Id="rId1" Type="http://purl.oclc.org/ooxml/officeDocument/relationships/slideLayout" Target="../slideLayouts/slideLayout1.xml"/></Relationships>
</file>

<file path=ppt/slides/_rels/slide2.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3.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4.emf"/><Relationship Id="rId1" Type="http://purl.oclc.org/ooxml/officeDocument/relationships/slideLayout" Target="../slideLayouts/slideLayout2.xml"/></Relationships>
</file>

<file path=ppt/slides/_rels/slide4.xml.rels><?xml version="1.0" encoding="UTF-8" standalone="yes"?>
<Relationships xmlns="http://schemas.openxmlformats.org/package/2006/relationships"><Relationship Id="rId3" Type="http://purl.oclc.org/ooxml/officeDocument/relationships/image" Target="../media/image7.png"/><Relationship Id="rId2" Type="http://purl.oclc.org/ooxml/officeDocument/relationships/image" Target="../media/image6.png"/><Relationship Id="rId1" Type="http://purl.oclc.org/ooxml/officeDocument/relationships/slideLayout" Target="../slideLayouts/slideLayout2.xml"/></Relationships>
</file>

<file path=ppt/slides/_rels/slide5.xml.rels><?xml version="1.0" encoding="UTF-8" standalone="yes"?>
<Relationships xmlns="http://schemas.openxmlformats.org/package/2006/relationships"><Relationship Id="rId2" Type="http://purl.oclc.org/ooxml/officeDocument/relationships/image" Target="../media/image8.png"/><Relationship Id="rId1" Type="http://purl.oclc.org/ooxml/officeDocument/relationships/slideLayout" Target="../slideLayouts/slideLayout2.xml"/></Relationships>
</file>

<file path=ppt/slides/_rels/slide6.xml.rels><?xml version="1.0" encoding="UTF-8" standalone="yes"?>
<Relationships xmlns="http://schemas.openxmlformats.org/package/2006/relationships"><Relationship Id="rId8" Type="http://purl.oclc.org/ooxml/officeDocument/relationships/image" Target="../media/image15.png"/><Relationship Id="rId3" Type="http://purl.oclc.org/ooxml/officeDocument/relationships/image" Target="../media/image10.png"/><Relationship Id="rId7" Type="http://purl.oclc.org/ooxml/officeDocument/relationships/image" Target="../media/image14.png"/><Relationship Id="rId2" Type="http://purl.oclc.org/ooxml/officeDocument/relationships/image" Target="../media/image9.png"/><Relationship Id="rId1" Type="http://purl.oclc.org/ooxml/officeDocument/relationships/slideLayout" Target="../slideLayouts/slideLayout2.xml"/><Relationship Id="rId6" Type="http://purl.oclc.org/ooxml/officeDocument/relationships/image" Target="../media/image13.png"/><Relationship Id="rId5" Type="http://purl.oclc.org/ooxml/officeDocument/relationships/image" Target="../media/image12.png"/><Relationship Id="rId4" Type="http://purl.oclc.org/ooxml/officeDocument/relationships/image" Target="../media/image11.png"/><Relationship Id="rId9" Type="http://purl.oclc.org/ooxml/officeDocument/relationships/image" Target="../media/image16.png"/></Relationships>
</file>

<file path=ppt/slides/_rels/slide7.xml.rels><?xml version="1.0" encoding="UTF-8" standalone="yes"?>
<Relationships xmlns="http://schemas.openxmlformats.org/package/2006/relationships"><Relationship Id="rId3" Type="http://purl.oclc.org/ooxml/officeDocument/relationships/image" Target="../media/image18.png"/><Relationship Id="rId2" Type="http://purl.oclc.org/ooxml/officeDocument/relationships/image" Target="../media/image17.jpg"/><Relationship Id="rId1" Type="http://purl.oclc.org/ooxml/officeDocument/relationships/slideLayout" Target="../slideLayouts/slideLayout2.xml"/><Relationship Id="rId5" Type="http://purl.oclc.org/ooxml/officeDocument/relationships/hyperlink" Target="mailto:admissions@weymouth.ac.uk" TargetMode="External"/><Relationship Id="rId4" Type="http://purl.oclc.org/ooxml/officeDocument/relationships/hyperlink" Target="http://www.weymouth.ac.uk/" TargetMode="External"/></Relationships>
</file>

<file path=ppt/slides/slide1.xml><?xml version="1.0" encoding="utf-8"?>
<p:sld xmlns:a="http://purl.oclc.org/ooxml/drawingml/main" xmlns:r="http://purl.oclc.org/ooxml/officeDocument/relationships" xmlns:p="http://purl.oclc.org/ooxml/presentationml/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1803"/>
            <a:ext cx="7772400" cy="1681797"/>
          </a:xfrm>
        </p:spPr>
        <p:txBody>
          <a:bodyPr>
            <a:normAutofit fontScale="90%"/>
          </a:bodyPr>
          <a:lstStyle/>
          <a:p>
            <a:br>
              <a:rPr lang="en-GB" dirty="0"/>
            </a:br>
            <a:r>
              <a:rPr lang="en-GB" dirty="0"/>
              <a:t> Plumbing Studies</a:t>
            </a:r>
            <a:br>
              <a:rPr lang="en-GB" dirty="0"/>
            </a:br>
            <a:r>
              <a:rPr lang="en-GB" dirty="0"/>
              <a:t>- Level</a:t>
            </a:r>
            <a:r>
              <a:rPr lang="en-GB" dirty="0">
                <a:ea typeface="+mj-lt"/>
                <a:cs typeface="+mj-lt"/>
              </a:rPr>
              <a:t> 1 Diploma</a:t>
            </a:r>
            <a:endParaRPr lang="en-GB" dirty="0"/>
          </a:p>
        </p:txBody>
      </p:sp>
      <p:pic>
        <p:nvPicPr>
          <p:cNvPr id="4" name="Picture 3"/>
          <p:cNvPicPr>
            <a:picLocks noChangeAspect="1"/>
          </p:cNvPicPr>
          <p:nvPr/>
        </p:nvPicPr>
        <p:blipFill>
          <a:blip r:embed="rId3"/>
          <a:stretch>
            <a:fillRect/>
          </a:stretch>
        </p:blipFill>
        <p:spPr>
          <a:xfrm>
            <a:off x="2099440" y="2269760"/>
            <a:ext cx="4945120" cy="3709609"/>
          </a:xfrm>
          <a:prstGeom prst="rect">
            <a:avLst/>
          </a:prstGeom>
        </p:spPr>
      </p:pic>
    </p:spTree>
    <p:extLst>
      <p:ext uri="{BB962C8B-B14F-4D97-AF65-F5344CB8AC3E}">
        <p14:creationId xmlns:p14="http://schemas.microsoft.com/office/powerpoint/2010/main" val="4114138447"/>
      </p:ext>
    </p:extLst>
  </p:cSld>
  <p:clrMapOvr>
    <a:masterClrMapping/>
  </p:clrMapOvr>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84" y="451390"/>
            <a:ext cx="8289266" cy="1253676"/>
          </a:xfrm>
        </p:spPr>
        <p:txBody>
          <a:bodyPr/>
          <a:lstStyle/>
          <a:p>
            <a:r>
              <a:rPr lang="en-GB" sz="2800" b="1" u="sng" dirty="0"/>
              <a:t>Course Summary</a:t>
            </a:r>
            <a:r>
              <a:rPr lang="en-GB" b="1" u="sng" dirty="0"/>
              <a:t> </a:t>
            </a:r>
            <a:endParaRPr lang="en-GB" b="1" u="sng">
              <a:cs typeface="Calibri Light"/>
            </a:endParaRPr>
          </a:p>
        </p:txBody>
      </p:sp>
      <p:sp>
        <p:nvSpPr>
          <p:cNvPr id="3" name="Content Placeholder 2"/>
          <p:cNvSpPr>
            <a:spLocks noGrp="1"/>
          </p:cNvSpPr>
          <p:nvPr>
            <p:ph idx="1"/>
          </p:nvPr>
        </p:nvSpPr>
        <p:spPr>
          <a:xfrm>
            <a:off x="232091" y="1552455"/>
            <a:ext cx="8694195" cy="4961556"/>
          </a:xfrm>
        </p:spPr>
        <p:txBody>
          <a:bodyPr vert="horz" lIns="91440" tIns="45720" rIns="91440" bIns="45720" rtlCol="0" anchor="t">
            <a:normAutofit/>
          </a:bodyPr>
          <a:lstStyle/>
          <a:p>
            <a:pPr marL="0" indent="0">
              <a:buNone/>
            </a:pPr>
            <a:r>
              <a:rPr lang="en-GB" dirty="0">
                <a:latin typeface="Calibri"/>
                <a:cs typeface="Calibri Light"/>
              </a:rPr>
              <a:t>Full-time course (1 year), City &amp; Guilds qualification covering all the basic knowledge and practical skills required to begin your journey towards becoming a plumbing and heating operative.</a:t>
            </a:r>
            <a:endParaRPr lang="en-GB">
              <a:latin typeface="Calibri"/>
              <a:cs typeface="Calibri Light"/>
            </a:endParaRPr>
          </a:p>
          <a:p>
            <a:pPr marL="0" indent="0">
              <a:buNone/>
            </a:pPr>
            <a:r>
              <a:rPr lang="en-GB" u="sng" dirty="0"/>
              <a:t>Course entry requirements</a:t>
            </a:r>
            <a:r>
              <a:rPr lang="en-GB" dirty="0"/>
              <a:t>: </a:t>
            </a:r>
            <a:endParaRPr lang="en-GB" dirty="0">
              <a:cs typeface="Calibri"/>
            </a:endParaRPr>
          </a:p>
          <a:p>
            <a:pPr marL="0" indent="0">
              <a:buNone/>
            </a:pPr>
            <a:r>
              <a:rPr lang="en-GB" sz="2400" dirty="0"/>
              <a:t>GCSE Maths and English Language  at grade </a:t>
            </a:r>
            <a:r>
              <a:rPr lang="en-GB" sz="2400" b="1" dirty="0"/>
              <a:t>3</a:t>
            </a:r>
            <a:r>
              <a:rPr lang="en-GB" sz="2400" dirty="0"/>
              <a:t> or above</a:t>
            </a:r>
            <a:endParaRPr lang="en-GB" sz="2400" dirty="0">
              <a:cs typeface="Calibri" panose="020F0502020204030204"/>
            </a:endParaRPr>
          </a:p>
          <a:p>
            <a:pPr marL="0" indent="0">
              <a:buNone/>
            </a:pPr>
            <a:r>
              <a:rPr lang="en-GB" sz="2400" b="1" dirty="0">
                <a:cs typeface="Calibri" panose="020F0502020204030204"/>
              </a:rPr>
              <a:t>or</a:t>
            </a:r>
          </a:p>
          <a:p>
            <a:pPr marL="0" indent="0">
              <a:buNone/>
            </a:pPr>
            <a:r>
              <a:rPr lang="en-GB" sz="2400" dirty="0">
                <a:cs typeface="Calibri" panose="020F0502020204030204"/>
              </a:rPr>
              <a:t>Functional</a:t>
            </a:r>
            <a:r>
              <a:rPr lang="en-GB" sz="2400" dirty="0"/>
              <a:t> skills level 1 in English and Maths </a:t>
            </a:r>
            <a:endParaRPr lang="en-GB" sz="2400" dirty="0">
              <a:cs typeface="Calibri" panose="020F0502020204030204"/>
            </a:endParaRPr>
          </a:p>
          <a:p>
            <a:pPr marL="0" indent="0">
              <a:buNone/>
            </a:pPr>
            <a:r>
              <a:rPr lang="en-GB" sz="2400" b="1" dirty="0"/>
              <a:t>or</a:t>
            </a:r>
            <a:endParaRPr lang="en-GB" sz="2400" b="1" dirty="0">
              <a:cs typeface="Calibri" panose="020F0502020204030204"/>
            </a:endParaRPr>
          </a:p>
          <a:p>
            <a:pPr marL="0" indent="0">
              <a:buNone/>
            </a:pPr>
            <a:r>
              <a:rPr lang="en-GB" sz="2400" dirty="0"/>
              <a:t>Progression from Construction Multi Skills</a:t>
            </a:r>
            <a:endParaRPr lang="en-GB" sz="2400" dirty="0">
              <a:cs typeface="Calibri"/>
            </a:endParaRPr>
          </a:p>
        </p:txBody>
      </p:sp>
    </p:spTree>
    <p:extLst>
      <p:ext uri="{BB962C8B-B14F-4D97-AF65-F5344CB8AC3E}">
        <p14:creationId xmlns:p14="http://schemas.microsoft.com/office/powerpoint/2010/main" val="714273329"/>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201283"/>
            <a:ext cx="7886700" cy="1124280"/>
          </a:xfrm>
        </p:spPr>
        <p:txBody>
          <a:bodyPr/>
          <a:lstStyle/>
          <a:p>
            <a:r>
              <a:rPr lang="en-GB" dirty="0"/>
              <a:t>Course Overview</a:t>
            </a:r>
          </a:p>
        </p:txBody>
      </p:sp>
      <p:sp>
        <p:nvSpPr>
          <p:cNvPr id="3" name="Content Placeholder 2"/>
          <p:cNvSpPr>
            <a:spLocks noGrp="1"/>
          </p:cNvSpPr>
          <p:nvPr>
            <p:ph idx="1"/>
          </p:nvPr>
        </p:nvSpPr>
        <p:spPr>
          <a:xfrm>
            <a:off x="126274" y="950049"/>
            <a:ext cx="8891451" cy="5746432"/>
          </a:xfrm>
        </p:spPr>
        <p:txBody>
          <a:bodyPr vert="horz" lIns="91440" tIns="45720" rIns="91440" bIns="45720" rtlCol="0" anchor="t">
            <a:noAutofit/>
          </a:bodyPr>
          <a:lstStyle/>
          <a:p>
            <a:pPr marL="0" indent="0">
              <a:buNone/>
            </a:pPr>
            <a:endParaRPr lang="en-GB" sz="2400" dirty="0"/>
          </a:p>
          <a:p>
            <a:pPr marL="0" indent="0">
              <a:lnSpc>
                <a:spcPct val="100%"/>
              </a:lnSpc>
              <a:buNone/>
            </a:pPr>
            <a:r>
              <a:rPr lang="en-GB" sz="2400" b="1" dirty="0"/>
              <a:t>The Level 1 ‘Diploma in Plumbing Studies’ is aimed at learners</a:t>
            </a:r>
            <a:endParaRPr lang="en-GB" b="1">
              <a:cs typeface="Calibri" panose="020F0502020204030204"/>
            </a:endParaRPr>
          </a:p>
          <a:p>
            <a:pPr marL="0" indent="0">
              <a:lnSpc>
                <a:spcPct val="100%"/>
              </a:lnSpc>
              <a:buNone/>
            </a:pPr>
            <a:r>
              <a:rPr lang="en-GB" sz="2400" b="1" dirty="0"/>
              <a:t>with little or no plumbing experience or knowledge, </a:t>
            </a:r>
            <a:endParaRPr lang="en-GB" b="1">
              <a:cs typeface="Calibri" panose="020F0502020204030204"/>
            </a:endParaRPr>
          </a:p>
          <a:p>
            <a:pPr marL="0" indent="0">
              <a:lnSpc>
                <a:spcPct val="100%"/>
              </a:lnSpc>
              <a:buNone/>
            </a:pPr>
            <a:r>
              <a:rPr lang="en-GB" sz="2400" b="1" dirty="0"/>
              <a:t>who are interested in pursuing a career in the Plumbing industry.</a:t>
            </a:r>
            <a:endParaRPr lang="en-GB" b="1">
              <a:cs typeface="Calibri"/>
            </a:endParaRPr>
          </a:p>
          <a:p>
            <a:pPr marL="0" indent="0">
              <a:lnSpc>
                <a:spcPct val="100%"/>
              </a:lnSpc>
              <a:buNone/>
            </a:pPr>
            <a:r>
              <a:rPr lang="en-GB" sz="2400" dirty="0"/>
              <a:t>The course is a mixture of Plumbing practical training and assessment alongside Plumbing theory lessons with end of unit ‘knowledge assessments’.</a:t>
            </a:r>
            <a:endParaRPr lang="en-GB" sz="2400">
              <a:cs typeface="Calibri" panose="020F0502020204030204"/>
            </a:endParaRPr>
          </a:p>
          <a:p>
            <a:pPr>
              <a:buFontTx/>
              <a:buChar char="-"/>
            </a:pPr>
            <a:r>
              <a:rPr lang="en-GB" sz="2400" dirty="0"/>
              <a:t>You will learn the basic underpinning knowledge required to begin your career as a plumber</a:t>
            </a:r>
            <a:endParaRPr lang="en-GB" sz="2400" dirty="0">
              <a:cs typeface="Calibri"/>
            </a:endParaRPr>
          </a:p>
          <a:p>
            <a:pPr>
              <a:buFontTx/>
              <a:buChar char="-"/>
            </a:pPr>
            <a:r>
              <a:rPr lang="en-GB" sz="2400" dirty="0"/>
              <a:t>Tasks such as: soldering, accurate measuring and cutting, using different materials and tools, small scale plumbing installations (basin, radiator etc)</a:t>
            </a:r>
          </a:p>
          <a:p>
            <a:pPr>
              <a:buFontTx/>
              <a:buChar char="-"/>
            </a:pPr>
            <a:endParaRPr lang="en-GB" sz="2400" dirty="0"/>
          </a:p>
        </p:txBody>
      </p:sp>
      <p:pic>
        <p:nvPicPr>
          <p:cNvPr id="4" name="Picture 3"/>
          <p:cNvPicPr>
            <a:picLocks noChangeAspect="1"/>
          </p:cNvPicPr>
          <p:nvPr/>
        </p:nvPicPr>
        <p:blipFill>
          <a:blip r:embed="rId2"/>
          <a:stretch>
            <a:fillRect/>
          </a:stretch>
        </p:blipFill>
        <p:spPr>
          <a:xfrm>
            <a:off x="8239751" y="1553504"/>
            <a:ext cx="853312" cy="791404"/>
          </a:xfrm>
          <a:prstGeom prst="rect">
            <a:avLst/>
          </a:prstGeom>
        </p:spPr>
      </p:pic>
      <p:pic>
        <p:nvPicPr>
          <p:cNvPr id="6" name="Picture 5"/>
          <p:cNvPicPr>
            <a:picLocks noChangeAspect="1"/>
          </p:cNvPicPr>
          <p:nvPr/>
        </p:nvPicPr>
        <p:blipFill>
          <a:blip r:embed="rId3"/>
          <a:stretch>
            <a:fillRect/>
          </a:stretch>
        </p:blipFill>
        <p:spPr>
          <a:xfrm>
            <a:off x="6527597" y="5603366"/>
            <a:ext cx="2426180" cy="808727"/>
          </a:xfrm>
          <a:prstGeom prst="rect">
            <a:avLst/>
          </a:prstGeom>
        </p:spPr>
      </p:pic>
    </p:spTree>
    <p:extLst>
      <p:ext uri="{BB962C8B-B14F-4D97-AF65-F5344CB8AC3E}">
        <p14:creationId xmlns:p14="http://schemas.microsoft.com/office/powerpoint/2010/main" val="2657336927"/>
      </p:ext>
    </p:extLst>
  </p:cSld>
  <p:clrMapOvr>
    <a:masterClrMapping/>
  </p:clrMapOvr>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8649" y="204510"/>
            <a:ext cx="7886700" cy="1325563"/>
          </a:xfrm>
        </p:spPr>
        <p:txBody>
          <a:bodyPr/>
          <a:lstStyle/>
          <a:p>
            <a:r>
              <a:rPr lang="en-US" dirty="0"/>
              <a:t>Is Plumbing for me?</a:t>
            </a:r>
          </a:p>
        </p:txBody>
      </p:sp>
      <p:sp>
        <p:nvSpPr>
          <p:cNvPr id="14" name="Content Placeholder 13"/>
          <p:cNvSpPr>
            <a:spLocks noGrp="1"/>
          </p:cNvSpPr>
          <p:nvPr>
            <p:ph idx="1"/>
          </p:nvPr>
        </p:nvSpPr>
        <p:spPr>
          <a:xfrm>
            <a:off x="161107" y="1431294"/>
            <a:ext cx="8821783" cy="4500936"/>
          </a:xfrm>
        </p:spPr>
        <p:txBody>
          <a:bodyPr vert="horz" lIns="91440" tIns="45720" rIns="91440" bIns="45720" rtlCol="0" anchor="t">
            <a:noAutofit/>
          </a:bodyPr>
          <a:lstStyle/>
          <a:p>
            <a:pPr>
              <a:spcBef>
                <a:spcPts val="600"/>
              </a:spcBef>
            </a:pPr>
            <a:r>
              <a:rPr lang="en-US" sz="2000" dirty="0"/>
              <a:t>Do you enjoy working with your hands and carrying out physical tasks?</a:t>
            </a:r>
          </a:p>
          <a:p>
            <a:pPr>
              <a:spcBef>
                <a:spcPts val="600"/>
              </a:spcBef>
            </a:pPr>
            <a:endParaRPr lang="en-US" sz="2000" dirty="0"/>
          </a:p>
          <a:p>
            <a:pPr>
              <a:spcBef>
                <a:spcPts val="600"/>
              </a:spcBef>
            </a:pPr>
            <a:r>
              <a:rPr lang="en-US" sz="2000" dirty="0"/>
              <a:t>Does building and construction interest you?</a:t>
            </a:r>
          </a:p>
          <a:p>
            <a:pPr>
              <a:spcBef>
                <a:spcPts val="600"/>
              </a:spcBef>
            </a:pPr>
            <a:endParaRPr lang="en-US" sz="2000" dirty="0"/>
          </a:p>
          <a:p>
            <a:pPr>
              <a:spcBef>
                <a:spcPts val="600"/>
              </a:spcBef>
            </a:pPr>
            <a:r>
              <a:rPr lang="en-US" sz="2000" dirty="0"/>
              <a:t>Do you enjoy problem solving and learning new skills?</a:t>
            </a:r>
          </a:p>
          <a:p>
            <a:pPr>
              <a:spcBef>
                <a:spcPts val="600"/>
              </a:spcBef>
            </a:pPr>
            <a:endParaRPr lang="en-US" sz="2000" dirty="0"/>
          </a:p>
          <a:p>
            <a:pPr>
              <a:spcBef>
                <a:spcPts val="600"/>
              </a:spcBef>
            </a:pPr>
            <a:r>
              <a:rPr lang="en-US" sz="2000" dirty="0"/>
              <a:t>Are you looking for a career which can offer you practical skills and knowledge?</a:t>
            </a:r>
          </a:p>
          <a:p>
            <a:pPr>
              <a:spcBef>
                <a:spcPts val="600"/>
              </a:spcBef>
            </a:pPr>
            <a:endParaRPr lang="en-US" sz="2000" dirty="0"/>
          </a:p>
          <a:p>
            <a:pPr>
              <a:spcBef>
                <a:spcPts val="600"/>
              </a:spcBef>
            </a:pPr>
            <a:r>
              <a:rPr lang="en-US" sz="2000" dirty="0"/>
              <a:t> Are you looking for a career which offers many routes and pathways, a variety of different roles and opportunities throughout your working life?</a:t>
            </a:r>
          </a:p>
          <a:p>
            <a:pPr>
              <a:spcBef>
                <a:spcPts val="600"/>
              </a:spcBef>
            </a:pPr>
            <a:endParaRPr lang="en-US" sz="2000" dirty="0"/>
          </a:p>
          <a:p>
            <a:pPr>
              <a:spcBef>
                <a:spcPts val="600"/>
              </a:spcBef>
            </a:pPr>
            <a:r>
              <a:rPr lang="en-US" sz="2000" dirty="0"/>
              <a:t>If you answer </a:t>
            </a:r>
            <a:r>
              <a:rPr lang="en-US" sz="2000" b="1" dirty="0"/>
              <a:t>yes</a:t>
            </a:r>
            <a:r>
              <a:rPr lang="en-US" sz="2000" dirty="0"/>
              <a:t> to these questions then Plumbing may the right career choice for you!</a:t>
            </a:r>
          </a:p>
        </p:txBody>
      </p:sp>
      <p:pic>
        <p:nvPicPr>
          <p:cNvPr id="2" name="Picture 1"/>
          <p:cNvPicPr>
            <a:picLocks noChangeAspect="1"/>
          </p:cNvPicPr>
          <p:nvPr/>
        </p:nvPicPr>
        <p:blipFill>
          <a:blip r:embed="rId2"/>
          <a:stretch>
            <a:fillRect/>
          </a:stretch>
        </p:blipFill>
        <p:spPr>
          <a:xfrm>
            <a:off x="7249340" y="1875130"/>
            <a:ext cx="1733550" cy="1268084"/>
          </a:xfrm>
          <a:prstGeom prst="rect">
            <a:avLst/>
          </a:prstGeom>
        </p:spPr>
      </p:pic>
      <p:pic>
        <p:nvPicPr>
          <p:cNvPr id="3" name="Picture 2"/>
          <p:cNvPicPr>
            <a:picLocks noChangeAspect="1"/>
          </p:cNvPicPr>
          <p:nvPr/>
        </p:nvPicPr>
        <p:blipFill>
          <a:blip r:embed="rId3"/>
          <a:stretch>
            <a:fillRect/>
          </a:stretch>
        </p:blipFill>
        <p:spPr>
          <a:xfrm>
            <a:off x="7825412" y="5628765"/>
            <a:ext cx="1165038" cy="788456"/>
          </a:xfrm>
          <a:prstGeom prst="rect">
            <a:avLst/>
          </a:prstGeom>
        </p:spPr>
      </p:pic>
    </p:spTree>
    <p:extLst>
      <p:ext uri="{BB962C8B-B14F-4D97-AF65-F5344CB8AC3E}">
        <p14:creationId xmlns:p14="http://schemas.microsoft.com/office/powerpoint/2010/main" val="33133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http://schemas.openxmlformats.org/presentationml/2006/main" xmlns:r="http://schemas.openxmlformats.org/officeDocument/2006/relationships" xmlns:a="http://schemas.openxmlformats.org/drawingml/2006/main">
      <p:transition spd="med">
        <p:fade/>
      </p:transition>
    </mc:Fallback>
  </mc:AlternateContent>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Who are City &amp; Guilds? </a:t>
            </a:r>
          </a:p>
        </p:txBody>
      </p:sp>
      <p:sp>
        <p:nvSpPr>
          <p:cNvPr id="14" name="Content Placeholder 13"/>
          <p:cNvSpPr>
            <a:spLocks noGrp="1"/>
          </p:cNvSpPr>
          <p:nvPr>
            <p:ph idx="1"/>
          </p:nvPr>
        </p:nvSpPr>
        <p:spPr>
          <a:xfrm>
            <a:off x="355517" y="1463040"/>
            <a:ext cx="8432966" cy="5019242"/>
          </a:xfrm>
        </p:spPr>
        <p:txBody>
          <a:bodyPr vert="horz" lIns="91440" tIns="45720" rIns="91440" bIns="45720" rtlCol="0" anchor="t">
            <a:normAutofit/>
          </a:bodyPr>
          <a:lstStyle/>
          <a:p>
            <a:pPr marL="0" indent="0">
              <a:buNone/>
            </a:pPr>
            <a:endParaRPr lang="en-US" dirty="0"/>
          </a:p>
          <a:p>
            <a:r>
              <a:rPr lang="en-US" sz="2400" dirty="0"/>
              <a:t>City &amp; Guilds are arguably the UK’s leading awarding body for Construction.</a:t>
            </a:r>
            <a:endParaRPr lang="en-US" sz="2400" dirty="0">
              <a:cs typeface="Calibri"/>
            </a:endParaRPr>
          </a:p>
          <a:p>
            <a:r>
              <a:rPr lang="en-US" sz="2400" dirty="0"/>
              <a:t>They are probably the most recognized provider for vocational qualifications in the UK.</a:t>
            </a:r>
            <a:endParaRPr lang="en-US" sz="2400">
              <a:cs typeface="Calibri"/>
            </a:endParaRPr>
          </a:p>
          <a:p>
            <a:endParaRPr lang="en-US" sz="2400" dirty="0">
              <a:ea typeface="+mn-lt"/>
              <a:cs typeface="+mn-lt"/>
            </a:endParaRPr>
          </a:p>
          <a:p>
            <a:pPr marL="0" indent="0" algn="ctr">
              <a:buNone/>
            </a:pPr>
            <a:r>
              <a:rPr lang="en-GB" sz="1800" i="1" dirty="0">
                <a:ea typeface="+mn-lt"/>
                <a:cs typeface="+mn-lt"/>
              </a:rPr>
              <a:t>“Founded in 1878, The City and Guilds of London Institute was founded by the Corporation of the City of London and 16 livery companies (the Guilds), to protect and promote the standard of technical education. </a:t>
            </a:r>
            <a:br>
              <a:rPr lang="en-GB" sz="1800" i="1" dirty="0">
                <a:ea typeface="+mn-lt"/>
                <a:cs typeface="+mn-lt"/>
              </a:rPr>
            </a:br>
            <a:r>
              <a:rPr lang="en-GB" sz="1800" i="1" dirty="0">
                <a:ea typeface="+mn-lt"/>
                <a:cs typeface="+mn-lt"/>
              </a:rPr>
              <a:t>Our President is Her Royal Highness The Princess Royal, who took over this role from His Royal Highness The Duke of Edinburgh, in 2011.</a:t>
            </a:r>
            <a:br>
              <a:rPr lang="en-GB" sz="1800" i="1" dirty="0">
                <a:ea typeface="+mn-lt"/>
                <a:cs typeface="+mn-lt"/>
              </a:rPr>
            </a:br>
            <a:r>
              <a:rPr lang="en-GB" sz="1800" i="1" dirty="0">
                <a:ea typeface="+mn-lt"/>
                <a:cs typeface="+mn-lt"/>
              </a:rPr>
              <a:t>Our goal is to ensure that, whoever you are, you have the right skills to thrive both now and in the future.”</a:t>
            </a:r>
            <a:endParaRPr lang="en-US" sz="1800" dirty="0">
              <a:ea typeface="+mn-lt"/>
              <a:cs typeface="+mn-lt"/>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pic>
        <p:nvPicPr>
          <p:cNvPr id="2" name="Picture 1"/>
          <p:cNvPicPr>
            <a:picLocks noChangeAspect="1"/>
          </p:cNvPicPr>
          <p:nvPr/>
        </p:nvPicPr>
        <p:blipFill>
          <a:blip r:embed="rId2"/>
          <a:stretch>
            <a:fillRect/>
          </a:stretch>
        </p:blipFill>
        <p:spPr>
          <a:xfrm>
            <a:off x="7771383" y="5685305"/>
            <a:ext cx="1056397" cy="698624"/>
          </a:xfrm>
          <a:prstGeom prst="rect">
            <a:avLst/>
          </a:prstGeom>
        </p:spPr>
      </p:pic>
    </p:spTree>
    <p:extLst>
      <p:ext uri="{BB962C8B-B14F-4D97-AF65-F5344CB8AC3E}">
        <p14:creationId xmlns:p14="http://schemas.microsoft.com/office/powerpoint/2010/main" val="3151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http://schemas.openxmlformats.org/presentationml/2006/main" xmlns:r="http://schemas.openxmlformats.org/officeDocument/2006/relationships" xmlns:a="http://schemas.openxmlformats.org/drawingml/2006/main">
      <p:transition spd="med">
        <p:fade/>
      </p:transition>
    </mc:Fallback>
  </mc:AlternateContent>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6409"/>
            <a:ext cx="7886700" cy="1138657"/>
          </a:xfrm>
        </p:spPr>
        <p:txBody>
          <a:bodyPr/>
          <a:lstStyle/>
          <a:p>
            <a:r>
              <a:rPr lang="en-GB" dirty="0"/>
              <a:t>Where can it lead?	</a:t>
            </a:r>
          </a:p>
        </p:txBody>
      </p:sp>
      <p:sp>
        <p:nvSpPr>
          <p:cNvPr id="6" name="Rectangle 5"/>
          <p:cNvSpPr/>
          <p:nvPr/>
        </p:nvSpPr>
        <p:spPr>
          <a:xfrm>
            <a:off x="5238206" y="3252651"/>
            <a:ext cx="2286000" cy="444138"/>
          </a:xfrm>
          <a:prstGeom prst="rect">
            <a:avLst/>
          </a:prstGeom>
          <a:solidFill>
            <a:schemeClr val="bg1"/>
          </a:solidFill>
          <a:ln>
            <a:solidFill>
              <a:schemeClr val="bg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7809306" y="2909134"/>
            <a:ext cx="994519" cy="553580"/>
          </a:xfrm>
          <a:prstGeom prst="rect">
            <a:avLst/>
          </a:prstGeom>
        </p:spPr>
      </p:pic>
      <p:pic>
        <p:nvPicPr>
          <p:cNvPr id="4" name="Picture 3"/>
          <p:cNvPicPr>
            <a:picLocks noChangeAspect="1"/>
          </p:cNvPicPr>
          <p:nvPr/>
        </p:nvPicPr>
        <p:blipFill>
          <a:blip r:embed="rId3"/>
          <a:stretch>
            <a:fillRect/>
          </a:stretch>
        </p:blipFill>
        <p:spPr>
          <a:xfrm>
            <a:off x="7839894" y="1678726"/>
            <a:ext cx="985752" cy="621958"/>
          </a:xfrm>
          <a:prstGeom prst="rect">
            <a:avLst/>
          </a:prstGeom>
        </p:spPr>
      </p:pic>
      <p:sp>
        <p:nvSpPr>
          <p:cNvPr id="5" name="TextBox 4"/>
          <p:cNvSpPr txBox="1"/>
          <p:nvPr/>
        </p:nvSpPr>
        <p:spPr>
          <a:xfrm>
            <a:off x="243849" y="1820436"/>
            <a:ext cx="8098972" cy="3416320"/>
          </a:xfrm>
          <a:prstGeom prst="rect">
            <a:avLst/>
          </a:prstGeom>
          <a:noFill/>
        </p:spPr>
        <p:txBody>
          <a:bodyPr wrap="square" rtlCol="0" anchor="t">
            <a:spAutoFit/>
          </a:bodyPr>
          <a:lstStyle/>
          <a:p>
            <a:pPr marL="285750" indent="-285750">
              <a:buFont typeface="Arial" panose="020B0604020202020204" pitchFamily="34" charset="0"/>
              <a:buChar char="•"/>
            </a:pPr>
            <a:r>
              <a:rPr lang="en-GB" b="1" dirty="0"/>
              <a:t>Progression on to higher level Plumbing courses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Work placements and work experience</a:t>
            </a:r>
            <a:endParaRPr lang="en-GB" b="1" dirty="0">
              <a:cs typeface="Calibri"/>
            </a:endParaRPr>
          </a:p>
          <a:p>
            <a:endParaRPr lang="en-GB" dirty="0"/>
          </a:p>
          <a:p>
            <a:pPr marL="285750" indent="-285750">
              <a:buFont typeface="Arial" panose="020B0604020202020204" pitchFamily="34" charset="0"/>
              <a:buChar char="•"/>
            </a:pPr>
            <a:r>
              <a:rPr lang="en-GB" b="1" dirty="0"/>
              <a:t>Apprenticeship opportunities</a:t>
            </a:r>
            <a:endParaRPr lang="en-GB" b="1" dirty="0">
              <a:cs typeface="Calibri"/>
            </a:endParaRPr>
          </a:p>
          <a:p>
            <a:pPr marL="285750" indent="-285750">
              <a:buFont typeface="Arial" panose="020B0604020202020204" pitchFamily="34" charset="0"/>
              <a:buChar char="•"/>
            </a:pPr>
            <a:endParaRPr lang="en-GB" b="1" dirty="0">
              <a:cs typeface="Calibri"/>
            </a:endParaRPr>
          </a:p>
          <a:p>
            <a:endParaRPr lang="en-GB" dirty="0"/>
          </a:p>
          <a:p>
            <a:pPr marL="285750" indent="-285750">
              <a:buFont typeface="Arial" panose="020B0604020202020204" pitchFamily="34" charset="0"/>
              <a:buChar char="•"/>
            </a:pPr>
            <a:r>
              <a:rPr lang="en-GB" b="1" dirty="0"/>
              <a:t>Industry related qualifications and registrations (when fully qualified)</a:t>
            </a:r>
            <a:endParaRPr lang="en-GB" b="1" dirty="0">
              <a:cs typeface="Calibri"/>
            </a:endParaRPr>
          </a:p>
          <a:p>
            <a:pPr marL="285750" indent="-285750">
              <a:buFont typeface="Arial" panose="020B0604020202020204" pitchFamily="34" charset="0"/>
              <a:buChar char="•"/>
            </a:pPr>
            <a:endParaRPr lang="en-GB" b="1" dirty="0">
              <a:cs typeface="Calibri"/>
            </a:endParaRPr>
          </a:p>
          <a:p>
            <a:pPr marL="285750" indent="-285750">
              <a:buFont typeface="Arial" panose="020B0604020202020204" pitchFamily="34" charset="0"/>
              <a:buChar char="•"/>
            </a:pPr>
            <a:endParaRPr lang="en-GB" b="1" dirty="0">
              <a:cs typeface="Calibri"/>
            </a:endParaRPr>
          </a:p>
          <a:p>
            <a:pPr marL="285750" indent="-285750">
              <a:buFont typeface="Arial" panose="020B0604020202020204" pitchFamily="34" charset="0"/>
              <a:buChar char="•"/>
            </a:pPr>
            <a:endParaRPr lang="en-GB" dirty="0">
              <a:cs typeface="Calibri" panose="020F0502020204030204"/>
            </a:endParaRPr>
          </a:p>
          <a:p>
            <a:pPr marL="285750" indent="-285750">
              <a:buFont typeface="Arial" panose="020B0604020202020204" pitchFamily="34" charset="0"/>
              <a:buChar char="•"/>
            </a:pPr>
            <a:endParaRPr lang="en-GB" dirty="0">
              <a:cs typeface="Calibri" panose="020F0502020204030204"/>
            </a:endParaRPr>
          </a:p>
        </p:txBody>
      </p:sp>
      <p:pic>
        <p:nvPicPr>
          <p:cNvPr id="11" name="Picture 10"/>
          <p:cNvPicPr>
            <a:picLocks noChangeAspect="1"/>
          </p:cNvPicPr>
          <p:nvPr/>
        </p:nvPicPr>
        <p:blipFill>
          <a:blip r:embed="rId4"/>
          <a:stretch>
            <a:fillRect/>
          </a:stretch>
        </p:blipFill>
        <p:spPr>
          <a:xfrm>
            <a:off x="7911760" y="2295079"/>
            <a:ext cx="941010" cy="625333"/>
          </a:xfrm>
          <a:prstGeom prst="rect">
            <a:avLst/>
          </a:prstGeom>
        </p:spPr>
      </p:pic>
      <p:pic>
        <p:nvPicPr>
          <p:cNvPr id="12" name="Picture 11"/>
          <p:cNvPicPr>
            <a:picLocks noChangeAspect="1"/>
          </p:cNvPicPr>
          <p:nvPr/>
        </p:nvPicPr>
        <p:blipFill>
          <a:blip r:embed="rId5"/>
          <a:stretch>
            <a:fillRect/>
          </a:stretch>
        </p:blipFill>
        <p:spPr>
          <a:xfrm>
            <a:off x="7399580" y="4633527"/>
            <a:ext cx="1395681" cy="1200286"/>
          </a:xfrm>
          <a:prstGeom prst="rect">
            <a:avLst/>
          </a:prstGeom>
        </p:spPr>
      </p:pic>
      <p:pic>
        <p:nvPicPr>
          <p:cNvPr id="13" name="Picture 12"/>
          <p:cNvPicPr>
            <a:picLocks noChangeAspect="1"/>
          </p:cNvPicPr>
          <p:nvPr/>
        </p:nvPicPr>
        <p:blipFill>
          <a:blip r:embed="rId6"/>
          <a:stretch>
            <a:fillRect/>
          </a:stretch>
        </p:blipFill>
        <p:spPr>
          <a:xfrm>
            <a:off x="6156735" y="4589583"/>
            <a:ext cx="859169" cy="1431948"/>
          </a:xfrm>
          <a:prstGeom prst="rect">
            <a:avLst/>
          </a:prstGeom>
        </p:spPr>
      </p:pic>
      <p:pic>
        <p:nvPicPr>
          <p:cNvPr id="14" name="Picture 13"/>
          <p:cNvPicPr>
            <a:picLocks noChangeAspect="1"/>
          </p:cNvPicPr>
          <p:nvPr/>
        </p:nvPicPr>
        <p:blipFill>
          <a:blip r:embed="rId7"/>
          <a:stretch>
            <a:fillRect/>
          </a:stretch>
        </p:blipFill>
        <p:spPr>
          <a:xfrm>
            <a:off x="-4350" y="4628397"/>
            <a:ext cx="2350616" cy="1089831"/>
          </a:xfrm>
          <a:prstGeom prst="rect">
            <a:avLst/>
          </a:prstGeom>
        </p:spPr>
      </p:pic>
      <p:pic>
        <p:nvPicPr>
          <p:cNvPr id="15" name="Picture 14"/>
          <p:cNvPicPr>
            <a:picLocks noChangeAspect="1"/>
          </p:cNvPicPr>
          <p:nvPr/>
        </p:nvPicPr>
        <p:blipFill>
          <a:blip r:embed="rId8"/>
          <a:stretch>
            <a:fillRect/>
          </a:stretch>
        </p:blipFill>
        <p:spPr>
          <a:xfrm>
            <a:off x="4733791" y="4593416"/>
            <a:ext cx="1200312" cy="1689328"/>
          </a:xfrm>
          <a:prstGeom prst="rect">
            <a:avLst/>
          </a:prstGeom>
        </p:spPr>
      </p:pic>
      <p:pic>
        <p:nvPicPr>
          <p:cNvPr id="16" name="Picture 15"/>
          <p:cNvPicPr>
            <a:picLocks noChangeAspect="1"/>
          </p:cNvPicPr>
          <p:nvPr/>
        </p:nvPicPr>
        <p:blipFill>
          <a:blip r:embed="rId9"/>
          <a:stretch>
            <a:fillRect/>
          </a:stretch>
        </p:blipFill>
        <p:spPr>
          <a:xfrm>
            <a:off x="2393732" y="4338416"/>
            <a:ext cx="2162599" cy="1796761"/>
          </a:xfrm>
          <a:prstGeom prst="rect">
            <a:avLst/>
          </a:prstGeom>
        </p:spPr>
      </p:pic>
    </p:spTree>
    <p:extLst>
      <p:ext uri="{BB962C8B-B14F-4D97-AF65-F5344CB8AC3E}">
        <p14:creationId xmlns:p14="http://schemas.microsoft.com/office/powerpoint/2010/main" val="1358903213"/>
      </p:ext>
    </p:extLst>
  </p:cSld>
  <p:clrMapOvr>
    <a:masterClrMapping/>
  </p:clrMapOvr>
</p:sld>
</file>

<file path=ppt/slides/slide7.xml><?xml version="1.0" encoding="utf-8"?>
<p:sld xmlns:a="http://purl.oclc.org/ooxml/drawingml/main" xmlns:r="http://purl.oclc.org/ooxml/officeDocument/relationships" xmlns:p="http://purl.oclc.org/ooxml/presentationml/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03054" y="847464"/>
            <a:ext cx="5410774" cy="3383548"/>
          </a:xfrm>
          <a:prstGeom prst="rect">
            <a:avLst/>
          </a:prstGeom>
        </p:spPr>
      </p:pic>
      <p:sp>
        <p:nvSpPr>
          <p:cNvPr id="6" name="TextBox 5"/>
          <p:cNvSpPr txBox="1"/>
          <p:nvPr/>
        </p:nvSpPr>
        <p:spPr>
          <a:xfrm>
            <a:off x="267337" y="4601372"/>
            <a:ext cx="8456021" cy="1754326"/>
          </a:xfrm>
          <a:prstGeom prst="rect">
            <a:avLst/>
          </a:prstGeom>
          <a:noFill/>
        </p:spPr>
        <p:txBody>
          <a:bodyPr wrap="square" rtlCol="0" anchor="t">
            <a:spAutoFit/>
          </a:bodyPr>
          <a:lstStyle/>
          <a:p>
            <a:pPr algn="ctr"/>
            <a:r>
              <a:rPr lang="en-GB" sz="2400" b="1">
                <a:solidFill>
                  <a:srgbClr val="C00000"/>
                </a:solidFill>
              </a:rPr>
              <a:t>Apply online today at </a:t>
            </a:r>
            <a:r>
              <a:rPr lang="en-GB" sz="2400" b="1">
                <a:solidFill>
                  <a:srgbClr val="C00000"/>
                </a:solidFill>
                <a:hlinkClick r:id="rId4"/>
              </a:rPr>
              <a:t>www.weymouth.ac.uk</a:t>
            </a:r>
            <a:r>
              <a:rPr lang="en-GB" sz="2400" b="1">
                <a:solidFill>
                  <a:srgbClr val="C00000"/>
                </a:solidFill>
              </a:rPr>
              <a:t> </a:t>
            </a:r>
            <a:endParaRPr lang="en-US"/>
          </a:p>
          <a:p>
            <a:pPr algn="ctr"/>
            <a:endParaRPr lang="en-GB" sz="2000" dirty="0"/>
          </a:p>
          <a:p>
            <a:pPr algn="ctr"/>
            <a:r>
              <a:rPr lang="en-GB" sz="2000"/>
              <a:t>If you cannot see the link please call 01305 761100 or email your enquiry to </a:t>
            </a:r>
            <a:r>
              <a:rPr lang="en-GB" sz="2000" dirty="0">
                <a:hlinkClick r:id="rId5"/>
              </a:rPr>
              <a:t>admissions@weymouth.ac.uk</a:t>
            </a:r>
            <a:endParaRPr lang="en-GB" sz="2000" b="1">
              <a:solidFill>
                <a:srgbClr val="C00000"/>
              </a:solidFill>
              <a:cs typeface="Calibri" panose="020F0502020204030204"/>
            </a:endParaRPr>
          </a:p>
          <a:p>
            <a:pPr algn="ctr"/>
            <a:endParaRPr lang="en-GB" sz="2400" b="1" dirty="0">
              <a:solidFill>
                <a:srgbClr val="C00000"/>
              </a:solidFill>
              <a:cs typeface="Calibri" panose="020F0502020204030204"/>
            </a:endParaRPr>
          </a:p>
        </p:txBody>
      </p:sp>
    </p:spTree>
    <p:extLst>
      <p:ext uri="{BB962C8B-B14F-4D97-AF65-F5344CB8AC3E}">
        <p14:creationId xmlns:p14="http://schemas.microsoft.com/office/powerpoint/2010/main" val="3168374185"/>
      </p:ext>
    </p:extLst>
  </p:cSld>
  <p:clrMapOvr>
    <a:masterClrMapping/>
  </p:clrMapOvr>
</p:sld>
</file>

<file path=ppt/theme/theme1.xml><?xml version="1.0" encoding="utf-8"?>
<a:theme xmlns:a="http://purl.oclc.org/ooxml/drawingml/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emplate>Office Theme</Template>
  <TotalTime>244</TotalTime>
  <Words>181</Words>
  <Application>Microsoft Office PowerPoint</Application>
  <PresentationFormat>On-screen Show (4:3)</PresentationFormat>
  <Paragraphs>50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1_Office Theme</vt:lpstr>
      <vt:lpstr>  Plumbing Studies - Level 1 Diploma</vt:lpstr>
      <vt:lpstr>Course Summary </vt:lpstr>
      <vt:lpstr>Course Overview</vt:lpstr>
      <vt:lpstr>Is Plumbing for me?</vt:lpstr>
      <vt:lpstr>Who are City &amp; Guilds? </vt:lpstr>
      <vt:lpstr>Where can it lead? </vt:lpstr>
      <vt:lpstr>PowerPoint Presentation</vt:lpstr>
    </vt:vector>
  </TitlesOfParts>
  <Company>Weymouth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Anissa Lee</dc:creator>
  <cp:lastModifiedBy>Anissa Lee</cp:lastModifiedBy>
  <cp:revision>297</cp:revision>
  <dcterms:created xsi:type="dcterms:W3CDTF">2017-09-20T13:56:00Z</dcterms:created>
  <dcterms:modified xsi:type="dcterms:W3CDTF">2020-06-01T10:22:02Z</dcterms:modified>
</cp:coreProperties>
</file>