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75" r:id="rId2"/>
    <p:sldId id="259" r:id="rId3"/>
    <p:sldId id="260" r:id="rId4"/>
    <p:sldId id="272" r:id="rId5"/>
    <p:sldId id="263" r:id="rId6"/>
    <p:sldId id="266" r:id="rId7"/>
    <p:sldId id="267" r:id="rId8"/>
    <p:sldId id="268" r:id="rId9"/>
    <p:sldId id="269" r:id="rId10"/>
    <p:sldId id="270" r:id="rId11"/>
    <p:sldId id="271" r:id="rId12"/>
    <p:sldId id="273" r:id="rId13"/>
    <p:sldId id="278" r:id="rId14"/>
    <p:sldId id="280" r:id="rId15"/>
    <p:sldId id="283" r:id="rId16"/>
    <p:sldId id="284" r:id="rId17"/>
    <p:sldId id="285" r:id="rId18"/>
    <p:sldId id="286" r:id="rId19"/>
    <p:sldId id="287" r:id="rId20"/>
    <p:sldId id="288" r:id="rId21"/>
    <p:sldId id="274"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F9BF"/>
    <a:srgbClr val="BB4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60" y="60"/>
      </p:cViewPr>
      <p:guideLst/>
    </p:cSldViewPr>
  </p:slideViewPr>
  <p:notesTextViewPr>
    <p:cViewPr>
      <p:scale>
        <a:sx n="3" d="2"/>
        <a:sy n="3" d="2"/>
      </p:scale>
      <p:origin x="0" y="0"/>
    </p:cViewPr>
  </p:notesTextViewPr>
  <p:notesViewPr>
    <p:cSldViewPr snapToGrid="0">
      <p:cViewPr varScale="1">
        <p:scale>
          <a:sx n="117" d="100"/>
          <a:sy n="117" d="100"/>
        </p:scale>
        <p:origin x="23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4A6DB86-5D69-42A6-AAED-5875A162C74C}" type="datetimeFigureOut">
              <a:rPr lang="en-GB" smtClean="0"/>
              <a:t>03/06/2020</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6DE2151-51D7-4FD9-8E74-103FAFD467F1}" type="slidenum">
              <a:rPr lang="en-GB" smtClean="0"/>
              <a:t>‹#›</a:t>
            </a:fld>
            <a:endParaRPr lang="en-GB"/>
          </a:p>
        </p:txBody>
      </p:sp>
    </p:spTree>
    <p:extLst>
      <p:ext uri="{BB962C8B-B14F-4D97-AF65-F5344CB8AC3E}">
        <p14:creationId xmlns:p14="http://schemas.microsoft.com/office/powerpoint/2010/main" val="34013357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FFAC04-9C24-49BB-ADFA-3EDAA694A73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410174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FFAC04-9C24-49BB-ADFA-3EDAA694A73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421225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FFAC04-9C24-49BB-ADFA-3EDAA694A73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57047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FFAC04-9C24-49BB-ADFA-3EDAA694A73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405619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FAC04-9C24-49BB-ADFA-3EDAA694A73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249737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FFAC04-9C24-49BB-ADFA-3EDAA694A739}"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175069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FFAC04-9C24-49BB-ADFA-3EDAA694A739}"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73558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FFAC04-9C24-49BB-ADFA-3EDAA694A739}"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125707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FAC04-9C24-49BB-ADFA-3EDAA694A739}"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320659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FFAC04-9C24-49BB-ADFA-3EDAA694A739}"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198541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FFAC04-9C24-49BB-ADFA-3EDAA694A739}"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8EB61-1940-4041-9519-C069A58E7DDB}" type="slidenum">
              <a:rPr lang="en-GB" smtClean="0"/>
              <a:t>‹#›</a:t>
            </a:fld>
            <a:endParaRPr lang="en-GB"/>
          </a:p>
        </p:txBody>
      </p:sp>
    </p:spTree>
    <p:extLst>
      <p:ext uri="{BB962C8B-B14F-4D97-AF65-F5344CB8AC3E}">
        <p14:creationId xmlns:p14="http://schemas.microsoft.com/office/powerpoint/2010/main" val="179119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7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FAC04-9C24-49BB-ADFA-3EDAA694A739}"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8EB61-1940-4041-9519-C069A58E7DDB}" type="slidenum">
              <a:rPr lang="en-GB" smtClean="0"/>
              <a:t>‹#›</a:t>
            </a:fld>
            <a:endParaRPr lang="en-GB"/>
          </a:p>
        </p:txBody>
      </p:sp>
    </p:spTree>
    <p:extLst>
      <p:ext uri="{BB962C8B-B14F-4D97-AF65-F5344CB8AC3E}">
        <p14:creationId xmlns:p14="http://schemas.microsoft.com/office/powerpoint/2010/main" val="336931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hyperlink" Target="http://https/www.dorsetforyou.gov.uk/children-families/sen-and-disability-local-offer/dorsets-local-offer.aspx" TargetMode="External"/><Relationship Id="rId4" Type="http://schemas.openxmlformats.org/officeDocument/2006/relationships/hyperlink" Target="https://www.weymouth.ac.uk/studying-with-us/weymouth-college-send-provision/"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weymouth.ac.uk/courses/routes-into-travel-and-tourism-level-1/" TargetMode="External"/><Relationship Id="rId13" Type="http://schemas.openxmlformats.org/officeDocument/2006/relationships/slide" Target="slide2.xml"/><Relationship Id="rId3" Type="http://schemas.openxmlformats.org/officeDocument/2006/relationships/image" Target="../media/image13.jpeg"/><Relationship Id="rId7" Type="http://schemas.openxmlformats.org/officeDocument/2006/relationships/hyperlink" Target="https://www.weymouth.ac.uk/courses/routes-into-ict-media-level-1/" TargetMode="External"/><Relationship Id="rId12" Type="http://schemas.openxmlformats.org/officeDocument/2006/relationships/hyperlink" Target="https://www.weymouth.ac.uk/courses/routes-into-music-level-1/" TargetMode="External"/><Relationship Id="rId2" Type="http://schemas.openxmlformats.org/officeDocument/2006/relationships/hyperlink" Target="https://www.weymouth.ac.uk/courses/routes-into-sport-public-services-level-1/" TargetMode="External"/><Relationship Id="rId1" Type="http://schemas.openxmlformats.org/officeDocument/2006/relationships/slideLayout" Target="../slideLayouts/slideLayout1.xml"/><Relationship Id="rId6" Type="http://schemas.openxmlformats.org/officeDocument/2006/relationships/hyperlink" Target="https://www.weymouth.ac.uk/courses/routes-into-dance-and-drama-level-1/" TargetMode="External"/><Relationship Id="rId11" Type="http://schemas.openxmlformats.org/officeDocument/2006/relationships/hyperlink" Target="https://www.weymouth.ac.uk/courses/routes-into-business-level-1/" TargetMode="External"/><Relationship Id="rId5" Type="http://schemas.openxmlformats.org/officeDocument/2006/relationships/hyperlink" Target="http://www.weymouth.ac.uk/courses/routes-into-hair-and-beauty-level-1/" TargetMode="External"/><Relationship Id="rId10" Type="http://schemas.openxmlformats.org/officeDocument/2006/relationships/hyperlink" Target="https://www.weymouth.ac.uk/courses/routes-into-art-level-1/" TargetMode="External"/><Relationship Id="rId4" Type="http://schemas.openxmlformats.org/officeDocument/2006/relationships/hyperlink" Target="https://www.weymouth.ac.uk/courses/routes-into-hair-and-beauty-level-1/" TargetMode="Externa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2.xml"/><Relationship Id="rId7" Type="http://schemas.openxmlformats.org/officeDocument/2006/relationships/image" Target="../media/image5.png"/><Relationship Id="rId12" Type="http://schemas.openxmlformats.org/officeDocument/2006/relationships/image" Target="../media/image18.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image" Target="../media/image17.png"/><Relationship Id="rId5" Type="http://schemas.openxmlformats.org/officeDocument/2006/relationships/slide" Target="slide17.xml"/><Relationship Id="rId10" Type="http://schemas.openxmlformats.org/officeDocument/2006/relationships/slide" Target="slide18.xml"/><Relationship Id="rId4" Type="http://schemas.openxmlformats.org/officeDocument/2006/relationships/slide" Target="slide14.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9.xml"/><Relationship Id="rId7"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hyperlink" Target="https://www.weymouth.ac.uk/" TargetMode="External"/><Relationship Id="rId4" Type="http://schemas.openxmlformats.org/officeDocument/2006/relationships/slide" Target="slide3.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7.emf"/><Relationship Id="rId5" Type="http://schemas.openxmlformats.org/officeDocument/2006/relationships/slide" Target="slide5.xml"/><Relationship Id="rId10" Type="http://schemas.openxmlformats.org/officeDocument/2006/relationships/image" Target="../media/image6.png"/><Relationship Id="rId4" Type="http://schemas.openxmlformats.org/officeDocument/2006/relationships/slide" Target="slide8.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hyperlink" Target="https://www.weymouth.ac.uk/subjects/foundation-studies/?level=16-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37128" y="774117"/>
            <a:ext cx="5860398" cy="5964856"/>
          </a:xfrm>
          <a:prstGeom prst="rect">
            <a:avLst/>
          </a:prstGeom>
          <a:noFill/>
        </p:spPr>
        <p:txBody>
          <a:bodyPr wrap="square" rtlCol="0">
            <a:spAutoFit/>
          </a:bodyPr>
          <a:lstStyle/>
          <a:p>
            <a:r>
              <a:rPr lang="en-GB" sz="1600" dirty="0"/>
              <a:t>Everybody is unique here at Weymouth college and we like to celebrate that and support learners in making decisions about how they want to live their lives. </a:t>
            </a:r>
          </a:p>
          <a:p>
            <a:endParaRPr lang="en-GB" sz="1600" dirty="0"/>
          </a:p>
          <a:p>
            <a:r>
              <a:rPr lang="en-GB" sz="1600" dirty="0"/>
              <a:t>The college is at the heart of the local community and we encourage our students to work towards making a positive contribution to the community. </a:t>
            </a:r>
          </a:p>
          <a:p>
            <a:endParaRPr lang="en-GB" sz="1600" dirty="0"/>
          </a:p>
          <a:p>
            <a:r>
              <a:rPr lang="en-GB" sz="1600" dirty="0"/>
              <a:t>We offer students the opportunity to build their confidence, explore their potential, make new friends and develop their living and work skills whilst gaining recognised qualifications </a:t>
            </a:r>
          </a:p>
          <a:p>
            <a:endParaRPr lang="en-GB" sz="1600" dirty="0"/>
          </a:p>
          <a:p>
            <a:r>
              <a:rPr lang="en-GB" sz="1600" dirty="0"/>
              <a:t>Our range of foundation studies courses will help students to prepare for other courses in the college or move into employment. We will help you develop your skills and confidence so you feel ready to take the next step. </a:t>
            </a:r>
          </a:p>
          <a:p>
            <a:endParaRPr lang="en-GB" sz="1600" dirty="0"/>
          </a:p>
          <a:p>
            <a:r>
              <a:rPr lang="en-GB" sz="1600" dirty="0"/>
              <a:t>Students learn in a safe and friendly environment and will be supported every step of the way by our experienced and dedicated Foundation Studies team. </a:t>
            </a:r>
          </a:p>
          <a:p>
            <a:endParaRPr lang="en-GB" sz="1600" dirty="0"/>
          </a:p>
          <a:p>
            <a:r>
              <a:rPr lang="en-GB" sz="1600" dirty="0"/>
              <a:t>At Weymouth College we are committed to helping our students succeed and have invested in dedicated facilities to aid students’ learning and development. </a:t>
            </a:r>
          </a:p>
        </p:txBody>
      </p:sp>
      <p:sp>
        <p:nvSpPr>
          <p:cNvPr id="3" name="Oval 2">
            <a:hlinkClick r:id="rId2" action="ppaction://hlinksldjump"/>
          </p:cNvPr>
          <p:cNvSpPr/>
          <p:nvPr/>
        </p:nvSpPr>
        <p:spPr>
          <a:xfrm>
            <a:off x="7908324" y="312452"/>
            <a:ext cx="1778110" cy="1586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we have to offer </a:t>
            </a:r>
          </a:p>
        </p:txBody>
      </p:sp>
      <p:sp>
        <p:nvSpPr>
          <p:cNvPr id="4" name="Oval 3">
            <a:hlinkClick r:id="rId3" action="ppaction://hlinksldjump"/>
          </p:cNvPr>
          <p:cNvSpPr/>
          <p:nvPr/>
        </p:nvSpPr>
        <p:spPr>
          <a:xfrm>
            <a:off x="9701774" y="1898656"/>
            <a:ext cx="1752726" cy="15675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addition </a:t>
            </a:r>
          </a:p>
        </p:txBody>
      </p:sp>
      <p:sp>
        <p:nvSpPr>
          <p:cNvPr id="5" name="Oval 4">
            <a:hlinkClick r:id="rId4"/>
          </p:cNvPr>
          <p:cNvSpPr/>
          <p:nvPr/>
        </p:nvSpPr>
        <p:spPr>
          <a:xfrm>
            <a:off x="7907061" y="3466199"/>
            <a:ext cx="1779373" cy="17052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SEND provision </a:t>
            </a:r>
          </a:p>
        </p:txBody>
      </p:sp>
      <p:sp>
        <p:nvSpPr>
          <p:cNvPr id="6" name="Oval 5">
            <a:hlinkClick r:id="rId5"/>
          </p:cNvPr>
          <p:cNvSpPr/>
          <p:nvPr/>
        </p:nvSpPr>
        <p:spPr>
          <a:xfrm>
            <a:off x="9701774" y="5171430"/>
            <a:ext cx="1752726" cy="156754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local offer</a:t>
            </a:r>
          </a:p>
        </p:txBody>
      </p:sp>
      <p:sp>
        <p:nvSpPr>
          <p:cNvPr id="7" name="Rectangle 6"/>
          <p:cNvSpPr/>
          <p:nvPr/>
        </p:nvSpPr>
        <p:spPr>
          <a:xfrm>
            <a:off x="-443271" y="-30186"/>
            <a:ext cx="6796446" cy="923330"/>
          </a:xfrm>
          <a:prstGeom prst="rect">
            <a:avLst/>
          </a:prstGeom>
          <a:noFill/>
        </p:spPr>
        <p:txBody>
          <a:bodyPr wrap="square" lIns="91440" tIns="45720" rIns="91440" bIns="45720">
            <a:spAutoFit/>
          </a:bodyPr>
          <a:lstStyle/>
          <a:p>
            <a:pPr algn="ctr"/>
            <a:r>
              <a:rPr lang="en-US" sz="5400" b="1" cap="none" spc="0" dirty="0">
                <a:ln w="6600">
                  <a:solidFill>
                    <a:schemeClr val="tx1"/>
                  </a:solidFill>
                  <a:prstDash val="solid"/>
                </a:ln>
                <a:solidFill>
                  <a:srgbClr val="BB459C"/>
                </a:solidFill>
                <a:effectLst>
                  <a:outerShdw blurRad="50800" dist="38100" dir="18900000" algn="bl" rotWithShape="0">
                    <a:prstClr val="black">
                      <a:alpha val="40000"/>
                    </a:prstClr>
                  </a:outerShdw>
                </a:effectLst>
              </a:rPr>
              <a:t>Weymouth College</a:t>
            </a:r>
          </a:p>
        </p:txBody>
      </p:sp>
      <p:sp>
        <p:nvSpPr>
          <p:cNvPr id="8" name="Oval 7">
            <a:hlinkClick r:id="rId6" action="ppaction://hlinksldjump"/>
          </p:cNvPr>
          <p:cNvSpPr/>
          <p:nvPr/>
        </p:nvSpPr>
        <p:spPr>
          <a:xfrm>
            <a:off x="6549081" y="1898656"/>
            <a:ext cx="1532238" cy="1462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Available </a:t>
            </a:r>
          </a:p>
        </p:txBody>
      </p:sp>
    </p:spTree>
    <p:extLst>
      <p:ext uri="{BB962C8B-B14F-4D97-AF65-F5344CB8AC3E}">
        <p14:creationId xmlns:p14="http://schemas.microsoft.com/office/powerpoint/2010/main" val="111267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83286"/>
          </a:xfrm>
          <a:prstGeom prst="rect">
            <a:avLst/>
          </a:prstGeom>
        </p:spPr>
      </p:pic>
      <p:sp>
        <p:nvSpPr>
          <p:cNvPr id="5" name="Rectangle 4">
            <a:hlinkClick r:id="rId4"/>
          </p:cNvPr>
          <p:cNvSpPr/>
          <p:nvPr/>
        </p:nvSpPr>
        <p:spPr>
          <a:xfrm>
            <a:off x="7669427" y="494270"/>
            <a:ext cx="1713470" cy="133453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hlinkClick r:id="rId5"/>
          </p:cNvPr>
          <p:cNvSpPr/>
          <p:nvPr/>
        </p:nvSpPr>
        <p:spPr>
          <a:xfrm>
            <a:off x="6404919" y="5144530"/>
            <a:ext cx="1713470" cy="133453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hlinkClick r:id="rId6"/>
          </p:cNvPr>
          <p:cNvSpPr/>
          <p:nvPr/>
        </p:nvSpPr>
        <p:spPr>
          <a:xfrm>
            <a:off x="9806473" y="1539551"/>
            <a:ext cx="1744825" cy="133427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7"/>
          </p:cNvPr>
          <p:cNvSpPr/>
          <p:nvPr/>
        </p:nvSpPr>
        <p:spPr>
          <a:xfrm>
            <a:off x="9806473" y="3340359"/>
            <a:ext cx="1744825" cy="1362270"/>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8"/>
          </p:cNvPr>
          <p:cNvSpPr/>
          <p:nvPr/>
        </p:nvSpPr>
        <p:spPr>
          <a:xfrm>
            <a:off x="5234473" y="391633"/>
            <a:ext cx="1726164" cy="1334530"/>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799520" y="494270"/>
            <a:ext cx="1726163" cy="1334530"/>
          </a:xfrm>
          <a:prstGeom prst="rect">
            <a:avLst/>
          </a:prstGeom>
          <a:noFill/>
          <a:ln w="254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hlinkClick r:id="rId2"/>
          </p:cNvPr>
          <p:cNvPicPr>
            <a:picLocks noChangeAspect="1"/>
          </p:cNvPicPr>
          <p:nvPr/>
        </p:nvPicPr>
        <p:blipFill>
          <a:blip r:embed="rId9"/>
          <a:stretch>
            <a:fillRect/>
          </a:stretch>
        </p:blipFill>
        <p:spPr>
          <a:xfrm>
            <a:off x="8654814" y="4904609"/>
            <a:ext cx="1749704" cy="1359526"/>
          </a:xfrm>
          <a:prstGeom prst="rect">
            <a:avLst/>
          </a:prstGeom>
        </p:spPr>
      </p:pic>
      <p:sp>
        <p:nvSpPr>
          <p:cNvPr id="12" name="Rectangle 11">
            <a:hlinkClick r:id="rId10"/>
          </p:cNvPr>
          <p:cNvSpPr/>
          <p:nvPr/>
        </p:nvSpPr>
        <p:spPr>
          <a:xfrm>
            <a:off x="681135" y="1539551"/>
            <a:ext cx="1744236" cy="1334278"/>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11"/>
          </p:cNvPr>
          <p:cNvSpPr/>
          <p:nvPr/>
        </p:nvSpPr>
        <p:spPr>
          <a:xfrm>
            <a:off x="681135" y="3340359"/>
            <a:ext cx="1744236" cy="1334278"/>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7"/>
          </p:cNvPr>
          <p:cNvSpPr/>
          <p:nvPr/>
        </p:nvSpPr>
        <p:spPr>
          <a:xfrm>
            <a:off x="1763485" y="4904609"/>
            <a:ext cx="1691803" cy="1334278"/>
          </a:xfrm>
          <a:prstGeom prst="rect">
            <a:avLst/>
          </a:prstGeom>
          <a:noFill/>
          <a:ln w="25400">
            <a:solidFill>
              <a:srgbClr val="BB4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12"/>
          </p:cNvPr>
          <p:cNvSpPr/>
          <p:nvPr/>
        </p:nvSpPr>
        <p:spPr>
          <a:xfrm>
            <a:off x="4124258" y="5144530"/>
            <a:ext cx="1744236" cy="1334278"/>
          </a:xfrm>
          <a:prstGeom prst="rect">
            <a:avLst/>
          </a:prstGeom>
          <a:noFill/>
          <a:ln w="25400">
            <a:solidFill>
              <a:srgbClr val="07F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Home 15">
            <a:hlinkClick r:id="rId13" action="ppaction://hlinksldjump" highlightClick="1"/>
          </p:cNvPr>
          <p:cNvSpPr/>
          <p:nvPr/>
        </p:nvSpPr>
        <p:spPr>
          <a:xfrm>
            <a:off x="11551298" y="6214502"/>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959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ction Button: Home 2">
            <a:hlinkClick r:id="rId3" action="ppaction://hlinksldjump" highlightClick="1"/>
          </p:cNvPr>
          <p:cNvSpPr/>
          <p:nvPr/>
        </p:nvSpPr>
        <p:spPr>
          <a:xfrm>
            <a:off x="11579290" y="6223519"/>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567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0738" y="806222"/>
            <a:ext cx="9075572" cy="50067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p:cNvSpPr/>
          <p:nvPr/>
        </p:nvSpPr>
        <p:spPr>
          <a:xfrm rot="19746780">
            <a:off x="-984800" y="4321"/>
            <a:ext cx="3856447" cy="1446550"/>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New</a:t>
            </a:r>
          </a:p>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Directions</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TextBox 3"/>
          <p:cNvSpPr txBox="1"/>
          <p:nvPr/>
        </p:nvSpPr>
        <p:spPr>
          <a:xfrm>
            <a:off x="1561025" y="1132877"/>
            <a:ext cx="4804009" cy="2677656"/>
          </a:xfrm>
          <a:prstGeom prst="rect">
            <a:avLst/>
          </a:prstGeom>
          <a:noFill/>
        </p:spPr>
        <p:txBody>
          <a:bodyPr wrap="square" rtlCol="0">
            <a:spAutoFit/>
          </a:bodyPr>
          <a:lstStyle/>
          <a:p>
            <a:r>
              <a:rPr lang="en-GB" sz="1400" b="1" dirty="0"/>
              <a:t>Overview of course. </a:t>
            </a:r>
          </a:p>
          <a:p>
            <a:r>
              <a:rPr lang="en-GB" sz="1400" dirty="0"/>
              <a:t>The New Directions Course is part of the Foundation Studies programmes area, designed to equip young people with the skills needed to start their career. The main aim is to help learners progress onto a Supported Internship, further learning or employment. </a:t>
            </a:r>
          </a:p>
          <a:p>
            <a:r>
              <a:rPr lang="en-GB" sz="1400" dirty="0"/>
              <a:t>You will be motivated to achieve by developing your knowledge within a vocational area whilst</a:t>
            </a:r>
          </a:p>
          <a:p>
            <a:r>
              <a:rPr lang="en-GB" sz="1400" dirty="0"/>
              <a:t>studying for Functional Skills qualifications (Maths, English and ICT). You will also work towards achieving the NOCN Level 1 Certificate in Skills for Employment, Training and Personal Development. </a:t>
            </a:r>
          </a:p>
        </p:txBody>
      </p:sp>
      <p:sp>
        <p:nvSpPr>
          <p:cNvPr id="5" name="TextBox 4"/>
          <p:cNvSpPr txBox="1"/>
          <p:nvPr/>
        </p:nvSpPr>
        <p:spPr>
          <a:xfrm>
            <a:off x="6363473" y="3760834"/>
            <a:ext cx="3912640" cy="1384995"/>
          </a:xfrm>
          <a:prstGeom prst="rect">
            <a:avLst/>
          </a:prstGeom>
          <a:noFill/>
        </p:spPr>
        <p:txBody>
          <a:bodyPr wrap="square" rtlCol="0">
            <a:spAutoFit/>
          </a:bodyPr>
          <a:lstStyle/>
          <a:p>
            <a:r>
              <a:rPr lang="en-GB" sz="1400" b="1" dirty="0"/>
              <a:t>What will you expect from me?</a:t>
            </a:r>
          </a:p>
          <a:p>
            <a:r>
              <a:rPr lang="en-GB" sz="1400" dirty="0"/>
              <a:t>To achieve a full qualification we would ask you to:</a:t>
            </a:r>
          </a:p>
          <a:p>
            <a:r>
              <a:rPr lang="en-GB" sz="1400" dirty="0"/>
              <a:t>• Have good attendance at College</a:t>
            </a:r>
          </a:p>
          <a:p>
            <a:r>
              <a:rPr lang="en-GB" sz="1400" dirty="0"/>
              <a:t>• Be on time for your lessons</a:t>
            </a:r>
          </a:p>
          <a:p>
            <a:r>
              <a:rPr lang="en-GB" sz="1400" dirty="0"/>
              <a:t>• Follow the College and classroom rules</a:t>
            </a:r>
          </a:p>
          <a:p>
            <a:r>
              <a:rPr lang="en-GB" sz="1400" dirty="0"/>
              <a:t>• Take part in the lessons and activities we offer </a:t>
            </a:r>
          </a:p>
        </p:txBody>
      </p:sp>
      <p:sp>
        <p:nvSpPr>
          <p:cNvPr id="6" name="TextBox 5"/>
          <p:cNvSpPr txBox="1"/>
          <p:nvPr/>
        </p:nvSpPr>
        <p:spPr>
          <a:xfrm>
            <a:off x="6389688" y="2331471"/>
            <a:ext cx="3694923" cy="1169551"/>
          </a:xfrm>
          <a:prstGeom prst="rect">
            <a:avLst/>
          </a:prstGeom>
          <a:noFill/>
        </p:spPr>
        <p:txBody>
          <a:bodyPr wrap="square" rtlCol="0">
            <a:spAutoFit/>
          </a:bodyPr>
          <a:lstStyle/>
          <a:p>
            <a:r>
              <a:rPr lang="en-GB" sz="1400" b="1" dirty="0"/>
              <a:t>What’s Next? </a:t>
            </a:r>
          </a:p>
          <a:p>
            <a:r>
              <a:rPr lang="en-GB" sz="1400" dirty="0"/>
              <a:t>On successful completion of the Level 1 New Directions programme, learners can progress onto Level 2 courses, Supported Internship or employment.</a:t>
            </a:r>
          </a:p>
        </p:txBody>
      </p:sp>
      <p:sp>
        <p:nvSpPr>
          <p:cNvPr id="7" name="TextBox 6"/>
          <p:cNvSpPr txBox="1"/>
          <p:nvPr/>
        </p:nvSpPr>
        <p:spPr>
          <a:xfrm>
            <a:off x="6389688" y="1144416"/>
            <a:ext cx="3359021" cy="954107"/>
          </a:xfrm>
          <a:prstGeom prst="rect">
            <a:avLst/>
          </a:prstGeom>
          <a:noFill/>
        </p:spPr>
        <p:txBody>
          <a:bodyPr wrap="square" rtlCol="0">
            <a:spAutoFit/>
          </a:bodyPr>
          <a:lstStyle/>
          <a:p>
            <a:r>
              <a:rPr lang="en-GB" sz="1400" b="1" dirty="0"/>
              <a:t>How will I be assessed?</a:t>
            </a:r>
          </a:p>
          <a:p>
            <a:r>
              <a:rPr lang="en-GB" sz="1400" dirty="0"/>
              <a:t>The qualification will be assessed through individual units. The unit credits count </a:t>
            </a:r>
          </a:p>
          <a:p>
            <a:r>
              <a:rPr lang="en-GB" sz="1400" dirty="0"/>
              <a:t>towards your final qualification.</a:t>
            </a:r>
          </a:p>
        </p:txBody>
      </p:sp>
      <p:sp>
        <p:nvSpPr>
          <p:cNvPr id="8" name="Action Button: Home 7">
            <a:hlinkClick r:id="rId2" action="ppaction://hlinksldjump" highlightClick="1"/>
          </p:cNvPr>
          <p:cNvSpPr/>
          <p:nvPr/>
        </p:nvSpPr>
        <p:spPr>
          <a:xfrm>
            <a:off x="11579290" y="6223519"/>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92115" y="3747317"/>
            <a:ext cx="4871358" cy="1384995"/>
          </a:xfrm>
          <a:prstGeom prst="rect">
            <a:avLst/>
          </a:prstGeom>
          <a:noFill/>
        </p:spPr>
        <p:txBody>
          <a:bodyPr wrap="square" rtlCol="0">
            <a:spAutoFit/>
          </a:bodyPr>
          <a:lstStyle/>
          <a:p>
            <a:r>
              <a:rPr lang="en-GB" sz="1400" b="1" dirty="0"/>
              <a:t>Course contents </a:t>
            </a:r>
          </a:p>
          <a:p>
            <a:r>
              <a:rPr lang="en-GB" sz="1400" dirty="0"/>
              <a:t>New Directions will have 6 week taster blocks across a variety of sectors within the college, these will include: Floristry, </a:t>
            </a:r>
          </a:p>
          <a:p>
            <a:r>
              <a:rPr lang="en-GB" sz="1400" dirty="0"/>
              <a:t>Catering, Construction, Performing Arts and Media.</a:t>
            </a:r>
          </a:p>
          <a:p>
            <a:r>
              <a:rPr lang="en-GB" sz="1400" dirty="0"/>
              <a:t>Learners will also be supported to find and take part in Work Experience to help them investigate potential career routes </a:t>
            </a:r>
          </a:p>
        </p:txBody>
      </p:sp>
      <p:sp>
        <p:nvSpPr>
          <p:cNvPr id="10" name="Oval 9">
            <a:hlinkClick r:id="rId3" action="ppaction://hlinksldjump"/>
          </p:cNvPr>
          <p:cNvSpPr/>
          <p:nvPr/>
        </p:nvSpPr>
        <p:spPr>
          <a:xfrm rot="657071">
            <a:off x="61680" y="5393094"/>
            <a:ext cx="1763486" cy="13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Click here for more information on our course content </a:t>
            </a:r>
          </a:p>
        </p:txBody>
      </p:sp>
    </p:spTree>
    <p:extLst>
      <p:ext uri="{BB962C8B-B14F-4D97-AF65-F5344CB8AC3E}">
        <p14:creationId xmlns:p14="http://schemas.microsoft.com/office/powerpoint/2010/main" val="320169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5242249" y="3073530"/>
            <a:ext cx="1623527" cy="707886"/>
          </a:xfrm>
          <a:prstGeom prst="rect">
            <a:avLst/>
          </a:prstGeom>
          <a:noFill/>
        </p:spPr>
        <p:txBody>
          <a:bodyPr wrap="square" rtlCol="0">
            <a:spAutoFit/>
          </a:bodyPr>
          <a:lstStyle/>
          <a:p>
            <a:r>
              <a:rPr lang="en-GB" sz="2000" dirty="0">
                <a:solidFill>
                  <a:schemeClr val="bg1"/>
                </a:solidFill>
              </a:rPr>
              <a:t>Course </a:t>
            </a:r>
          </a:p>
          <a:p>
            <a:r>
              <a:rPr lang="en-GB" sz="2000" dirty="0">
                <a:solidFill>
                  <a:schemeClr val="bg1"/>
                </a:solidFill>
              </a:rPr>
              <a:t>  units </a:t>
            </a:r>
          </a:p>
        </p:txBody>
      </p:sp>
      <p:sp>
        <p:nvSpPr>
          <p:cNvPr id="3" name="TextBox 2">
            <a:hlinkClick r:id="rId3" action="ppaction://hlinksldjump"/>
          </p:cNvPr>
          <p:cNvSpPr txBox="1"/>
          <p:nvPr/>
        </p:nvSpPr>
        <p:spPr>
          <a:xfrm>
            <a:off x="8201608" y="5924940"/>
            <a:ext cx="4488025" cy="523220"/>
          </a:xfrm>
          <a:prstGeom prst="rect">
            <a:avLst/>
          </a:prstGeom>
          <a:noFill/>
        </p:spPr>
        <p:txBody>
          <a:bodyPr wrap="square" rtlCol="0">
            <a:spAutoFit/>
          </a:bodyPr>
          <a:lstStyle/>
          <a:p>
            <a:r>
              <a:rPr lang="en-GB" sz="2800" dirty="0">
                <a:solidFill>
                  <a:schemeClr val="bg1"/>
                </a:solidFill>
              </a:rPr>
              <a:t>New Directions</a:t>
            </a:r>
          </a:p>
        </p:txBody>
      </p:sp>
      <p:sp>
        <p:nvSpPr>
          <p:cNvPr id="4" name="TextBox 3">
            <a:hlinkClick r:id="rId4" action="ppaction://hlinksldjump"/>
          </p:cNvPr>
          <p:cNvSpPr txBox="1"/>
          <p:nvPr/>
        </p:nvSpPr>
        <p:spPr>
          <a:xfrm>
            <a:off x="1817317" y="1532918"/>
            <a:ext cx="3517641" cy="523220"/>
          </a:xfrm>
          <a:prstGeom prst="rect">
            <a:avLst/>
          </a:prstGeom>
          <a:noFill/>
        </p:spPr>
        <p:txBody>
          <a:bodyPr wrap="square" rtlCol="0">
            <a:spAutoFit/>
          </a:bodyPr>
          <a:lstStyle/>
          <a:p>
            <a:r>
              <a:rPr lang="en-GB" sz="2800" dirty="0">
                <a:solidFill>
                  <a:schemeClr val="bg1"/>
                </a:solidFill>
              </a:rPr>
              <a:t>Teamwork Skills </a:t>
            </a:r>
          </a:p>
        </p:txBody>
      </p:sp>
      <p:sp>
        <p:nvSpPr>
          <p:cNvPr id="5" name="TextBox 4">
            <a:hlinkClick r:id="rId5" action="ppaction://hlinksldjump"/>
          </p:cNvPr>
          <p:cNvSpPr txBox="1"/>
          <p:nvPr/>
        </p:nvSpPr>
        <p:spPr>
          <a:xfrm>
            <a:off x="6676052" y="1618970"/>
            <a:ext cx="3769568" cy="523220"/>
          </a:xfrm>
          <a:prstGeom prst="rect">
            <a:avLst/>
          </a:prstGeom>
          <a:noFill/>
        </p:spPr>
        <p:txBody>
          <a:bodyPr wrap="square" rtlCol="0">
            <a:spAutoFit/>
          </a:bodyPr>
          <a:lstStyle/>
          <a:p>
            <a:r>
              <a:rPr lang="en-GB" sz="2800" dirty="0">
                <a:solidFill>
                  <a:schemeClr val="bg1"/>
                </a:solidFill>
              </a:rPr>
              <a:t>Independent</a:t>
            </a:r>
            <a:r>
              <a:rPr lang="en-GB" sz="2400" dirty="0">
                <a:solidFill>
                  <a:schemeClr val="bg1"/>
                </a:solidFill>
              </a:rPr>
              <a:t> Living Skills </a:t>
            </a:r>
          </a:p>
        </p:txBody>
      </p:sp>
      <p:sp>
        <p:nvSpPr>
          <p:cNvPr id="6" name="TextBox 5"/>
          <p:cNvSpPr txBox="1"/>
          <p:nvPr/>
        </p:nvSpPr>
        <p:spPr>
          <a:xfrm>
            <a:off x="4646062" y="380023"/>
            <a:ext cx="2369975" cy="523220"/>
          </a:xfrm>
          <a:prstGeom prst="rect">
            <a:avLst/>
          </a:prstGeom>
          <a:noFill/>
        </p:spPr>
        <p:txBody>
          <a:bodyPr wrap="square" rtlCol="0">
            <a:spAutoFit/>
          </a:bodyPr>
          <a:lstStyle/>
          <a:p>
            <a:r>
              <a:rPr lang="en-GB" sz="2800" dirty="0">
                <a:solidFill>
                  <a:schemeClr val="bg1"/>
                </a:solidFill>
              </a:rPr>
              <a:t>Healthy Living </a:t>
            </a:r>
          </a:p>
        </p:txBody>
      </p:sp>
      <p:sp>
        <p:nvSpPr>
          <p:cNvPr id="7" name="TextBox 6">
            <a:hlinkClick r:id="rId6" action="ppaction://hlinksldjump"/>
          </p:cNvPr>
          <p:cNvSpPr txBox="1"/>
          <p:nvPr/>
        </p:nvSpPr>
        <p:spPr>
          <a:xfrm>
            <a:off x="6865776" y="3789257"/>
            <a:ext cx="3694922" cy="523220"/>
          </a:xfrm>
          <a:prstGeom prst="rect">
            <a:avLst/>
          </a:prstGeom>
          <a:noFill/>
        </p:spPr>
        <p:txBody>
          <a:bodyPr wrap="square" rtlCol="0">
            <a:spAutoFit/>
          </a:bodyPr>
          <a:lstStyle/>
          <a:p>
            <a:r>
              <a:rPr lang="en-GB" sz="2800" dirty="0">
                <a:solidFill>
                  <a:schemeClr val="bg1"/>
                </a:solidFill>
              </a:rPr>
              <a:t>Managing Money </a:t>
            </a:r>
          </a:p>
        </p:txBody>
      </p:sp>
      <p:sp>
        <p:nvSpPr>
          <p:cNvPr id="8" name="Rectangle 7">
            <a:hlinkClick r:id="rId6" action="ppaction://hlinksldjump"/>
          </p:cNvPr>
          <p:cNvSpPr/>
          <p:nvPr/>
        </p:nvSpPr>
        <p:spPr>
          <a:xfrm>
            <a:off x="8019471" y="4191458"/>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9" name="TextBox 8"/>
          <p:cNvSpPr txBox="1"/>
          <p:nvPr/>
        </p:nvSpPr>
        <p:spPr>
          <a:xfrm>
            <a:off x="1410085" y="3781416"/>
            <a:ext cx="3450188" cy="523220"/>
          </a:xfrm>
          <a:prstGeom prst="rect">
            <a:avLst/>
          </a:prstGeom>
          <a:noFill/>
        </p:spPr>
        <p:txBody>
          <a:bodyPr wrap="square" rtlCol="0">
            <a:spAutoFit/>
          </a:bodyPr>
          <a:lstStyle/>
          <a:p>
            <a:r>
              <a:rPr lang="en-GB" sz="2800" dirty="0">
                <a:solidFill>
                  <a:schemeClr val="bg1"/>
                </a:solidFill>
              </a:rPr>
              <a:t>Preparation for work</a:t>
            </a:r>
          </a:p>
        </p:txBody>
      </p:sp>
      <p:pic>
        <p:nvPicPr>
          <p:cNvPr id="10" name="Picture 9">
            <a:hlinkClick r:id="rId5" action="ppaction://hlinksldjump"/>
          </p:cNvPr>
          <p:cNvPicPr>
            <a:picLocks noChangeAspect="1"/>
          </p:cNvPicPr>
          <p:nvPr/>
        </p:nvPicPr>
        <p:blipFill>
          <a:blip r:embed="rId7"/>
          <a:stretch>
            <a:fillRect/>
          </a:stretch>
        </p:blipFill>
        <p:spPr>
          <a:xfrm>
            <a:off x="7649183" y="2176123"/>
            <a:ext cx="1276299" cy="932462"/>
          </a:xfrm>
          <a:prstGeom prst="rect">
            <a:avLst/>
          </a:prstGeom>
        </p:spPr>
      </p:pic>
      <p:pic>
        <p:nvPicPr>
          <p:cNvPr id="11" name="Picture 10">
            <a:hlinkClick r:id="rId8" action="ppaction://hlinksldjump"/>
          </p:cNvPr>
          <p:cNvPicPr>
            <a:picLocks noChangeAspect="1"/>
          </p:cNvPicPr>
          <p:nvPr/>
        </p:nvPicPr>
        <p:blipFill>
          <a:blip r:embed="rId9"/>
          <a:stretch>
            <a:fillRect/>
          </a:stretch>
        </p:blipFill>
        <p:spPr>
          <a:xfrm>
            <a:off x="2236269" y="4482091"/>
            <a:ext cx="1173682" cy="1000585"/>
          </a:xfrm>
          <a:prstGeom prst="rect">
            <a:avLst/>
          </a:prstGeom>
        </p:spPr>
      </p:pic>
      <p:pic>
        <p:nvPicPr>
          <p:cNvPr id="12" name="Picture 11">
            <a:hlinkClick r:id="rId10" action="ppaction://hlinksldjump"/>
          </p:cNvPr>
          <p:cNvPicPr>
            <a:picLocks noChangeAspect="1"/>
          </p:cNvPicPr>
          <p:nvPr/>
        </p:nvPicPr>
        <p:blipFill>
          <a:blip r:embed="rId11"/>
          <a:stretch>
            <a:fillRect/>
          </a:stretch>
        </p:blipFill>
        <p:spPr>
          <a:xfrm>
            <a:off x="5334958" y="852670"/>
            <a:ext cx="719054" cy="740626"/>
          </a:xfrm>
          <a:prstGeom prst="rect">
            <a:avLst/>
          </a:prstGeom>
        </p:spPr>
      </p:pic>
      <p:pic>
        <p:nvPicPr>
          <p:cNvPr id="13" name="Picture 12">
            <a:hlinkClick r:id="rId4" action="ppaction://hlinksldjump"/>
          </p:cNvPr>
          <p:cNvPicPr>
            <a:picLocks noChangeAspect="1"/>
          </p:cNvPicPr>
          <p:nvPr/>
        </p:nvPicPr>
        <p:blipFill>
          <a:blip r:embed="rId12"/>
          <a:stretch>
            <a:fillRect/>
          </a:stretch>
        </p:blipFill>
        <p:spPr>
          <a:xfrm>
            <a:off x="2455666" y="1946791"/>
            <a:ext cx="1359025" cy="1236086"/>
          </a:xfrm>
          <a:prstGeom prst="rect">
            <a:avLst/>
          </a:prstGeom>
        </p:spPr>
      </p:pic>
    </p:spTree>
    <p:extLst>
      <p:ext uri="{BB962C8B-B14F-4D97-AF65-F5344CB8AC3E}">
        <p14:creationId xmlns:p14="http://schemas.microsoft.com/office/powerpoint/2010/main" val="51392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85975" y="1638301"/>
            <a:ext cx="7639050" cy="30575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Overview; </a:t>
            </a:r>
          </a:p>
          <a:p>
            <a:endParaRPr lang="en-GB" dirty="0">
              <a:solidFill>
                <a:schemeClr val="tx1"/>
              </a:solidFill>
            </a:endParaRPr>
          </a:p>
          <a:p>
            <a:r>
              <a:rPr lang="en-GB" dirty="0">
                <a:solidFill>
                  <a:schemeClr val="tx1"/>
                </a:solidFill>
              </a:rPr>
              <a:t>Teamwork Skills - take part in challenges and show you can work effectively as part of a team. </a:t>
            </a:r>
          </a:p>
          <a:p>
            <a:pPr algn="ctr"/>
            <a:r>
              <a:rPr lang="en-GB" dirty="0">
                <a:solidFill>
                  <a:schemeClr val="tx1"/>
                </a:solidFill>
              </a:rPr>
              <a:t> </a:t>
            </a:r>
          </a:p>
        </p:txBody>
      </p:sp>
      <p:sp>
        <p:nvSpPr>
          <p:cNvPr id="3" name="Oval 2">
            <a:hlinkClick r:id="rId2" action="ppaction://hlinksldjump"/>
          </p:cNvPr>
          <p:cNvSpPr/>
          <p:nvPr/>
        </p:nvSpPr>
        <p:spPr>
          <a:xfrm>
            <a:off x="438150" y="4933950"/>
            <a:ext cx="1552575" cy="1200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Course content </a:t>
            </a:r>
          </a:p>
        </p:txBody>
      </p:sp>
      <p:sp>
        <p:nvSpPr>
          <p:cNvPr id="4" name="Oval 3">
            <a:hlinkClick r:id="rId3" action="ppaction://hlinksldjump"/>
          </p:cNvPr>
          <p:cNvSpPr/>
          <p:nvPr/>
        </p:nvSpPr>
        <p:spPr>
          <a:xfrm>
            <a:off x="276225" y="381000"/>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
        <p:nvSpPr>
          <p:cNvPr id="5" name="Action Button: Home 4">
            <a:hlinkClick r:id="" action="ppaction://hlinkshowjump?jump=firstslide" highlightClick="1"/>
          </p:cNvPr>
          <p:cNvSpPr/>
          <p:nvPr/>
        </p:nvSpPr>
        <p:spPr>
          <a:xfrm>
            <a:off x="11420475" y="5743575"/>
            <a:ext cx="771525" cy="1076325"/>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2324100" y="1838325"/>
            <a:ext cx="1162050" cy="1028700"/>
          </a:xfrm>
          <a:prstGeom prst="rect">
            <a:avLst/>
          </a:prstGeom>
        </p:spPr>
      </p:pic>
    </p:spTree>
    <p:extLst>
      <p:ext uri="{BB962C8B-B14F-4D97-AF65-F5344CB8AC3E}">
        <p14:creationId xmlns:p14="http://schemas.microsoft.com/office/powerpoint/2010/main" val="56315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7400" y="1666875"/>
            <a:ext cx="7810500" cy="2981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Overview; </a:t>
            </a:r>
          </a:p>
          <a:p>
            <a:pPr algn="ctr"/>
            <a:endParaRPr lang="en-GB" dirty="0">
              <a:solidFill>
                <a:schemeClr val="tx1"/>
              </a:solidFill>
            </a:endParaRPr>
          </a:p>
          <a:p>
            <a:r>
              <a:rPr lang="en-GB" dirty="0">
                <a:solidFill>
                  <a:schemeClr val="tx1"/>
                </a:solidFill>
              </a:rPr>
              <a:t>Preparation for Work – all the essential skills you will need to apply for a job and be successful at interview. </a:t>
            </a:r>
          </a:p>
        </p:txBody>
      </p:sp>
      <p:sp>
        <p:nvSpPr>
          <p:cNvPr id="6" name="Action Button: Home 5">
            <a:hlinkClick r:id="" action="ppaction://hlinkshowjump?jump=firstslide" highlightClick="1"/>
          </p:cNvPr>
          <p:cNvSpPr/>
          <p:nvPr/>
        </p:nvSpPr>
        <p:spPr>
          <a:xfrm>
            <a:off x="11420475" y="5781675"/>
            <a:ext cx="771525" cy="1076325"/>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2412833" y="1762125"/>
            <a:ext cx="1504950" cy="1323975"/>
          </a:xfrm>
          <a:prstGeom prst="rect">
            <a:avLst/>
          </a:prstGeom>
        </p:spPr>
      </p:pic>
      <p:sp>
        <p:nvSpPr>
          <p:cNvPr id="10" name="Oval 9">
            <a:hlinkClick r:id="rId3" action="ppaction://hlinksldjump"/>
          </p:cNvPr>
          <p:cNvSpPr/>
          <p:nvPr/>
        </p:nvSpPr>
        <p:spPr>
          <a:xfrm>
            <a:off x="285750" y="304800"/>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
        <p:nvSpPr>
          <p:cNvPr id="11" name="Oval 10">
            <a:hlinkClick r:id="rId4" action="ppaction://hlinksldjump"/>
          </p:cNvPr>
          <p:cNvSpPr/>
          <p:nvPr/>
        </p:nvSpPr>
        <p:spPr>
          <a:xfrm>
            <a:off x="361950" y="5000625"/>
            <a:ext cx="1552575" cy="1200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Course content </a:t>
            </a:r>
          </a:p>
        </p:txBody>
      </p:sp>
    </p:spTree>
    <p:extLst>
      <p:ext uri="{BB962C8B-B14F-4D97-AF65-F5344CB8AC3E}">
        <p14:creationId xmlns:p14="http://schemas.microsoft.com/office/powerpoint/2010/main" val="180797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7400" y="1666875"/>
            <a:ext cx="7810500" cy="2981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Overview; </a:t>
            </a:r>
          </a:p>
          <a:p>
            <a:pPr algn="ctr"/>
            <a:endParaRPr lang="en-GB" dirty="0">
              <a:solidFill>
                <a:schemeClr val="tx1"/>
              </a:solidFill>
            </a:endParaRPr>
          </a:p>
          <a:p>
            <a:r>
              <a:rPr lang="en-GB" dirty="0">
                <a:solidFill>
                  <a:schemeClr val="tx1"/>
                </a:solidFill>
              </a:rPr>
              <a:t>Managing Money – learn how to budget, make savings and handle your own and other peoples money properly. </a:t>
            </a:r>
          </a:p>
        </p:txBody>
      </p:sp>
      <p:sp>
        <p:nvSpPr>
          <p:cNvPr id="6" name="Action Button: Home 5">
            <a:hlinkClick r:id="" action="ppaction://hlinkshowjump?jump=firstslide" highlightClick="1"/>
          </p:cNvPr>
          <p:cNvSpPr/>
          <p:nvPr/>
        </p:nvSpPr>
        <p:spPr>
          <a:xfrm>
            <a:off x="11420475" y="5781675"/>
            <a:ext cx="771525" cy="1076325"/>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 name="Rectangle 2"/>
          <p:cNvSpPr/>
          <p:nvPr/>
        </p:nvSpPr>
        <p:spPr>
          <a:xfrm>
            <a:off x="2427713" y="1838325"/>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7" name="Oval 6">
            <a:hlinkClick r:id="rId2" action="ppaction://hlinksldjump"/>
          </p:cNvPr>
          <p:cNvSpPr/>
          <p:nvPr/>
        </p:nvSpPr>
        <p:spPr>
          <a:xfrm>
            <a:off x="438150" y="4933950"/>
            <a:ext cx="1552575" cy="1200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Course content </a:t>
            </a:r>
          </a:p>
        </p:txBody>
      </p:sp>
      <p:sp>
        <p:nvSpPr>
          <p:cNvPr id="8" name="Oval 7">
            <a:hlinkClick r:id="rId3" action="ppaction://hlinksldjump"/>
          </p:cNvPr>
          <p:cNvSpPr/>
          <p:nvPr/>
        </p:nvSpPr>
        <p:spPr>
          <a:xfrm>
            <a:off x="276225" y="381000"/>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
        <p:nvSpPr>
          <p:cNvPr id="9" name="Oval 8">
            <a:hlinkClick r:id="rId3" action="ppaction://hlinksldjump"/>
          </p:cNvPr>
          <p:cNvSpPr/>
          <p:nvPr/>
        </p:nvSpPr>
        <p:spPr>
          <a:xfrm>
            <a:off x="276225" y="380999"/>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Tree>
    <p:extLst>
      <p:ext uri="{BB962C8B-B14F-4D97-AF65-F5344CB8AC3E}">
        <p14:creationId xmlns:p14="http://schemas.microsoft.com/office/powerpoint/2010/main" val="23789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00274" y="1943100"/>
            <a:ext cx="8010525" cy="259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Overview;</a:t>
            </a:r>
          </a:p>
          <a:p>
            <a:pPr algn="ctr"/>
            <a:r>
              <a:rPr lang="en-GB" dirty="0">
                <a:solidFill>
                  <a:schemeClr val="tx1"/>
                </a:solidFill>
              </a:rPr>
              <a:t> </a:t>
            </a:r>
          </a:p>
          <a:p>
            <a:r>
              <a:rPr lang="en-GB" dirty="0">
                <a:solidFill>
                  <a:schemeClr val="tx1"/>
                </a:solidFill>
              </a:rPr>
              <a:t>Independent Living Skills – learn all the skills that will help you to live on your own successfully. </a:t>
            </a:r>
          </a:p>
        </p:txBody>
      </p:sp>
      <p:sp>
        <p:nvSpPr>
          <p:cNvPr id="5" name="Oval 4"/>
          <p:cNvSpPr/>
          <p:nvPr/>
        </p:nvSpPr>
        <p:spPr>
          <a:xfrm>
            <a:off x="276225" y="381000"/>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
        <p:nvSpPr>
          <p:cNvPr id="6" name="Action Button: Home 5">
            <a:hlinkClick r:id="" action="ppaction://hlinkshowjump?jump=firstslide" highlightClick="1"/>
          </p:cNvPr>
          <p:cNvSpPr/>
          <p:nvPr/>
        </p:nvSpPr>
        <p:spPr>
          <a:xfrm>
            <a:off x="11420475" y="5781675"/>
            <a:ext cx="771525" cy="1076325"/>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2365997" y="2095501"/>
            <a:ext cx="1663078" cy="1006475"/>
          </a:xfrm>
          <a:prstGeom prst="rect">
            <a:avLst/>
          </a:prstGeom>
        </p:spPr>
      </p:pic>
      <p:pic>
        <p:nvPicPr>
          <p:cNvPr id="7" name="Picture 6">
            <a:hlinkClick r:id="rId3" action="ppaction://hlinksldjump"/>
          </p:cNvPr>
          <p:cNvPicPr>
            <a:picLocks noChangeAspect="1"/>
          </p:cNvPicPr>
          <p:nvPr/>
        </p:nvPicPr>
        <p:blipFill>
          <a:blip r:embed="rId4"/>
          <a:stretch>
            <a:fillRect/>
          </a:stretch>
        </p:blipFill>
        <p:spPr>
          <a:xfrm>
            <a:off x="276225" y="5327470"/>
            <a:ext cx="1566808" cy="1213209"/>
          </a:xfrm>
          <a:prstGeom prst="rect">
            <a:avLst/>
          </a:prstGeom>
        </p:spPr>
      </p:pic>
      <p:sp>
        <p:nvSpPr>
          <p:cNvPr id="8" name="Oval 7">
            <a:hlinkClick r:id="rId5" action="ppaction://hlinksldjump"/>
          </p:cNvPr>
          <p:cNvSpPr/>
          <p:nvPr/>
        </p:nvSpPr>
        <p:spPr>
          <a:xfrm>
            <a:off x="276225" y="380999"/>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Tree>
    <p:extLst>
      <p:ext uri="{BB962C8B-B14F-4D97-AF65-F5344CB8AC3E}">
        <p14:creationId xmlns:p14="http://schemas.microsoft.com/office/powerpoint/2010/main" val="134737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399" y="1409700"/>
            <a:ext cx="8391526" cy="3152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Overview; </a:t>
            </a:r>
          </a:p>
          <a:p>
            <a:pPr algn="ctr"/>
            <a:endParaRPr lang="en-GB" dirty="0">
              <a:solidFill>
                <a:schemeClr val="tx1"/>
              </a:solidFill>
            </a:endParaRPr>
          </a:p>
          <a:p>
            <a:r>
              <a:rPr lang="en-GB" dirty="0">
                <a:solidFill>
                  <a:schemeClr val="tx1"/>
                </a:solidFill>
              </a:rPr>
              <a:t>Healthy Living – find out the benefits of a healthy lifestyle and how to create nutritionally balanced meals.</a:t>
            </a:r>
          </a:p>
        </p:txBody>
      </p:sp>
      <p:sp>
        <p:nvSpPr>
          <p:cNvPr id="5" name="Oval 4"/>
          <p:cNvSpPr/>
          <p:nvPr/>
        </p:nvSpPr>
        <p:spPr>
          <a:xfrm>
            <a:off x="276225" y="381000"/>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
        <p:nvSpPr>
          <p:cNvPr id="6" name="Action Button: Home 5">
            <a:hlinkClick r:id="" action="ppaction://hlinkshowjump?jump=firstslide" highlightClick="1"/>
          </p:cNvPr>
          <p:cNvSpPr/>
          <p:nvPr/>
        </p:nvSpPr>
        <p:spPr>
          <a:xfrm>
            <a:off x="11420475" y="5781675"/>
            <a:ext cx="771525" cy="1076325"/>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2752725" y="1589087"/>
            <a:ext cx="1184302" cy="993775"/>
          </a:xfrm>
          <a:prstGeom prst="rect">
            <a:avLst/>
          </a:prstGeom>
        </p:spPr>
      </p:pic>
      <p:sp>
        <p:nvSpPr>
          <p:cNvPr id="8" name="Oval 7">
            <a:hlinkClick r:id="rId3" action="ppaction://hlinksldjump"/>
          </p:cNvPr>
          <p:cNvSpPr/>
          <p:nvPr/>
        </p:nvSpPr>
        <p:spPr>
          <a:xfrm>
            <a:off x="438150" y="5119687"/>
            <a:ext cx="1552575" cy="1200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Course content </a:t>
            </a:r>
          </a:p>
        </p:txBody>
      </p:sp>
      <p:sp>
        <p:nvSpPr>
          <p:cNvPr id="10" name="Oval 9">
            <a:hlinkClick r:id="rId4" action="ppaction://hlinksldjump"/>
          </p:cNvPr>
          <p:cNvSpPr/>
          <p:nvPr/>
        </p:nvSpPr>
        <p:spPr>
          <a:xfrm>
            <a:off x="276225" y="381000"/>
            <a:ext cx="1628775" cy="14573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New Directions </a:t>
            </a:r>
          </a:p>
        </p:txBody>
      </p:sp>
    </p:spTree>
    <p:extLst>
      <p:ext uri="{BB962C8B-B14F-4D97-AF65-F5344CB8AC3E}">
        <p14:creationId xmlns:p14="http://schemas.microsoft.com/office/powerpoint/2010/main" val="104037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6295" y="619983"/>
            <a:ext cx="9848233" cy="45563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a:p>
            <a:pPr algn="ctr"/>
            <a:r>
              <a:rPr lang="en-GB" dirty="0"/>
              <a:t> </a:t>
            </a:r>
          </a:p>
        </p:txBody>
      </p:sp>
      <p:sp>
        <p:nvSpPr>
          <p:cNvPr id="4" name="TextBox 3"/>
          <p:cNvSpPr txBox="1"/>
          <p:nvPr/>
        </p:nvSpPr>
        <p:spPr>
          <a:xfrm>
            <a:off x="2177716" y="812545"/>
            <a:ext cx="5061090" cy="3108543"/>
          </a:xfrm>
          <a:prstGeom prst="rect">
            <a:avLst/>
          </a:prstGeom>
          <a:noFill/>
        </p:spPr>
        <p:txBody>
          <a:bodyPr wrap="square" rtlCol="0">
            <a:spAutoFit/>
          </a:bodyPr>
          <a:lstStyle/>
          <a:p>
            <a:r>
              <a:rPr lang="en-GB" sz="1600" dirty="0"/>
              <a:t>Overview </a:t>
            </a:r>
          </a:p>
          <a:p>
            <a:r>
              <a:rPr lang="en-GB" sz="1600" dirty="0"/>
              <a:t>You will learn a range of skills that will help you to prepare for work. You can look forward to growing in confidence, building your self-esteem and developing your existing skills and learning new ones whilst gaining valuable experience through a supported work placement. You will develop skills during work experience in our Fleet shop and exciting new catering outlet, progressing to work experience in the community when you are ready. Support is available to meet the individual needs of our students.</a:t>
            </a:r>
          </a:p>
          <a:p>
            <a:endParaRPr lang="en-GB" dirty="0"/>
          </a:p>
          <a:p>
            <a:r>
              <a:rPr lang="en-GB" dirty="0"/>
              <a:t> </a:t>
            </a:r>
          </a:p>
        </p:txBody>
      </p:sp>
      <p:sp>
        <p:nvSpPr>
          <p:cNvPr id="5" name="TextBox 4"/>
          <p:cNvSpPr txBox="1"/>
          <p:nvPr/>
        </p:nvSpPr>
        <p:spPr>
          <a:xfrm>
            <a:off x="7174831" y="858598"/>
            <a:ext cx="4168261" cy="1077218"/>
          </a:xfrm>
          <a:prstGeom prst="rect">
            <a:avLst/>
          </a:prstGeom>
          <a:noFill/>
        </p:spPr>
        <p:txBody>
          <a:bodyPr wrap="square" rtlCol="0">
            <a:spAutoFit/>
          </a:bodyPr>
          <a:lstStyle/>
          <a:p>
            <a:r>
              <a:rPr lang="en-GB" sz="1600" dirty="0"/>
              <a:t>Entry Requirements </a:t>
            </a:r>
          </a:p>
          <a:p>
            <a:r>
              <a:rPr lang="en-GB" sz="1600" dirty="0"/>
              <a:t>You must be aged 16 – 24 and  have an EHC plan or a statement of educational needs (S139a). English and Maths at Entry Level 2 or above</a:t>
            </a:r>
          </a:p>
        </p:txBody>
      </p:sp>
      <p:sp>
        <p:nvSpPr>
          <p:cNvPr id="6" name="TextBox 5"/>
          <p:cNvSpPr txBox="1"/>
          <p:nvPr/>
        </p:nvSpPr>
        <p:spPr>
          <a:xfrm>
            <a:off x="2177716" y="3428533"/>
            <a:ext cx="4772526" cy="1569660"/>
          </a:xfrm>
          <a:prstGeom prst="rect">
            <a:avLst/>
          </a:prstGeom>
          <a:noFill/>
        </p:spPr>
        <p:txBody>
          <a:bodyPr wrap="square" rtlCol="0">
            <a:spAutoFit/>
          </a:bodyPr>
          <a:lstStyle/>
          <a:p>
            <a:r>
              <a:rPr lang="en-GB" sz="1600" dirty="0"/>
              <a:t>Course content </a:t>
            </a:r>
          </a:p>
          <a:p>
            <a:r>
              <a:rPr lang="en-GB" sz="1600" dirty="0"/>
              <a:t>You’ll learn through a one day a week job readiness Study Programme and up to three days in a chosen work placement with a job coach. You will also study work ready skills, interview techniques, communication skills and team building</a:t>
            </a:r>
          </a:p>
        </p:txBody>
      </p:sp>
      <p:sp>
        <p:nvSpPr>
          <p:cNvPr id="7" name="TextBox 6"/>
          <p:cNvSpPr txBox="1"/>
          <p:nvPr/>
        </p:nvSpPr>
        <p:spPr>
          <a:xfrm>
            <a:off x="7156103" y="1951319"/>
            <a:ext cx="4186989" cy="830997"/>
          </a:xfrm>
          <a:prstGeom prst="rect">
            <a:avLst/>
          </a:prstGeom>
          <a:noFill/>
        </p:spPr>
        <p:txBody>
          <a:bodyPr wrap="square" rtlCol="0">
            <a:spAutoFit/>
          </a:bodyPr>
          <a:lstStyle/>
          <a:p>
            <a:r>
              <a:rPr lang="en-GB" sz="1600" dirty="0"/>
              <a:t>How will I be assessed? </a:t>
            </a:r>
          </a:p>
          <a:p>
            <a:r>
              <a:rPr lang="en-GB" sz="1600" dirty="0"/>
              <a:t>You will build portfolios of evidence which will include personal reflective work diaries </a:t>
            </a:r>
          </a:p>
        </p:txBody>
      </p:sp>
      <p:sp>
        <p:nvSpPr>
          <p:cNvPr id="8" name="TextBox 7"/>
          <p:cNvSpPr txBox="1"/>
          <p:nvPr/>
        </p:nvSpPr>
        <p:spPr>
          <a:xfrm>
            <a:off x="7156103" y="2832845"/>
            <a:ext cx="3960497" cy="830997"/>
          </a:xfrm>
          <a:prstGeom prst="rect">
            <a:avLst/>
          </a:prstGeom>
          <a:noFill/>
        </p:spPr>
        <p:txBody>
          <a:bodyPr wrap="square" rtlCol="0">
            <a:spAutoFit/>
          </a:bodyPr>
          <a:lstStyle/>
          <a:p>
            <a:r>
              <a:rPr lang="en-GB" sz="1600" dirty="0"/>
              <a:t>What's next? </a:t>
            </a:r>
          </a:p>
          <a:p>
            <a:r>
              <a:rPr lang="en-GB" sz="1600" dirty="0"/>
              <a:t>On successful completion of this course you will be ready to seek paid employment </a:t>
            </a:r>
          </a:p>
        </p:txBody>
      </p:sp>
      <p:sp>
        <p:nvSpPr>
          <p:cNvPr id="9" name="Rectangle 8"/>
          <p:cNvSpPr/>
          <p:nvPr/>
        </p:nvSpPr>
        <p:spPr>
          <a:xfrm rot="20389091">
            <a:off x="-333336" y="159971"/>
            <a:ext cx="2856585" cy="1815882"/>
          </a:xfrm>
          <a:prstGeom prst="rect">
            <a:avLst/>
          </a:prstGeom>
          <a:noFill/>
        </p:spPr>
        <p:txBody>
          <a:bodyPr wrap="square" lIns="91440" tIns="45720" rIns="91440" bIns="45720">
            <a:spAutoFit/>
          </a:bodyPr>
          <a:lstStyle/>
          <a:p>
            <a:pPr algn="ctr"/>
            <a:r>
              <a:rPr lang="en-US" sz="2800" b="1" cap="none" spc="0" dirty="0">
                <a:ln w="12700">
                  <a:solidFill>
                    <a:schemeClr val="accent5"/>
                  </a:solidFill>
                  <a:prstDash val="solid"/>
                </a:ln>
                <a:pattFill prst="ltDnDiag">
                  <a:fgClr>
                    <a:schemeClr val="accent5">
                      <a:lumMod val="60000"/>
                      <a:lumOff val="40000"/>
                    </a:schemeClr>
                  </a:fgClr>
                  <a:bgClr>
                    <a:schemeClr val="bg1"/>
                  </a:bgClr>
                </a:pattFill>
                <a:effectLst/>
              </a:rPr>
              <a:t>Routes into employment </a:t>
            </a:r>
          </a:p>
          <a:p>
            <a:pPr algn="ctr"/>
            <a:r>
              <a:rPr lang="en-US" sz="2800" b="1" dirty="0">
                <a:ln w="12700">
                  <a:solidFill>
                    <a:schemeClr val="accent5"/>
                  </a:solidFill>
                  <a:prstDash val="solid"/>
                </a:ln>
                <a:pattFill prst="ltDnDiag">
                  <a:fgClr>
                    <a:schemeClr val="accent5">
                      <a:lumMod val="60000"/>
                      <a:lumOff val="40000"/>
                    </a:schemeClr>
                  </a:fgClr>
                  <a:bgClr>
                    <a:schemeClr val="bg1"/>
                  </a:bgClr>
                </a:pattFill>
              </a:rPr>
              <a:t>(supported internships)</a:t>
            </a:r>
            <a:endParaRPr lang="en-US" sz="2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10" name="Picture 9">
            <a:hlinkClick r:id="rId2" action="ppaction://hlinksldjump"/>
          </p:cNvPr>
          <p:cNvPicPr>
            <a:picLocks noChangeAspect="1"/>
          </p:cNvPicPr>
          <p:nvPr/>
        </p:nvPicPr>
        <p:blipFill>
          <a:blip r:embed="rId3"/>
          <a:stretch>
            <a:fillRect/>
          </a:stretch>
        </p:blipFill>
        <p:spPr>
          <a:xfrm>
            <a:off x="11032569" y="5593399"/>
            <a:ext cx="786452" cy="1091279"/>
          </a:xfrm>
          <a:prstGeom prst="rect">
            <a:avLst/>
          </a:prstGeom>
        </p:spPr>
      </p:pic>
    </p:spTree>
    <p:extLst>
      <p:ext uri="{BB962C8B-B14F-4D97-AF65-F5344CB8AC3E}">
        <p14:creationId xmlns:p14="http://schemas.microsoft.com/office/powerpoint/2010/main" val="30512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6000" b="-2000"/>
          </a:stretch>
        </a:blipFill>
        <a:effectLst/>
      </p:bgPr>
    </p:bg>
    <p:spTree>
      <p:nvGrpSpPr>
        <p:cNvPr id="1" name=""/>
        <p:cNvGrpSpPr/>
        <p:nvPr/>
      </p:nvGrpSpPr>
      <p:grpSpPr>
        <a:xfrm>
          <a:off x="0" y="0"/>
          <a:ext cx="0" cy="0"/>
          <a:chOff x="0" y="0"/>
          <a:chExt cx="0" cy="0"/>
        </a:xfrm>
      </p:grpSpPr>
      <p:sp>
        <p:nvSpPr>
          <p:cNvPr id="2" name="Rectangle 1">
            <a:hlinkClick r:id="rId3" action="ppaction://hlinksldjump"/>
          </p:cNvPr>
          <p:cNvSpPr/>
          <p:nvPr/>
        </p:nvSpPr>
        <p:spPr>
          <a:xfrm>
            <a:off x="6587413" y="2416628"/>
            <a:ext cx="2080727" cy="177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ction="ppaction://hlinksldjump"/>
          </p:cNvPr>
          <p:cNvSpPr/>
          <p:nvPr/>
        </p:nvSpPr>
        <p:spPr>
          <a:xfrm>
            <a:off x="6251510" y="1604865"/>
            <a:ext cx="1035698" cy="2146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5"/>
          </p:cNvPr>
          <p:cNvSpPr/>
          <p:nvPr/>
        </p:nvSpPr>
        <p:spPr>
          <a:xfrm>
            <a:off x="4805265" y="3032449"/>
            <a:ext cx="849086" cy="830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6" action="ppaction://hlinksldjump"/>
          </p:cNvPr>
          <p:cNvSpPr/>
          <p:nvPr/>
        </p:nvSpPr>
        <p:spPr>
          <a:xfrm>
            <a:off x="7632441" y="1604865"/>
            <a:ext cx="1511559" cy="214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7" action="ppaction://hlinksldjump"/>
          </p:cNvPr>
          <p:cNvSpPr/>
          <p:nvPr/>
        </p:nvSpPr>
        <p:spPr>
          <a:xfrm>
            <a:off x="6400800" y="2171700"/>
            <a:ext cx="26003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17900" y="2965774"/>
            <a:ext cx="1595535" cy="830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8"/>
          <a:stretch>
            <a:fillRect/>
          </a:stretch>
        </p:blipFill>
        <p:spPr>
          <a:xfrm>
            <a:off x="4854347" y="3176976"/>
            <a:ext cx="1522640" cy="435040"/>
          </a:xfrm>
          <a:prstGeom prst="rect">
            <a:avLst/>
          </a:prstGeom>
        </p:spPr>
      </p:pic>
      <p:sp>
        <p:nvSpPr>
          <p:cNvPr id="9" name="Rectangle 8">
            <a:hlinkClick r:id="rId9" action="ppaction://hlinksldjump"/>
          </p:cNvPr>
          <p:cNvSpPr/>
          <p:nvPr/>
        </p:nvSpPr>
        <p:spPr>
          <a:xfrm>
            <a:off x="6251510" y="1902472"/>
            <a:ext cx="2749615" cy="1862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03012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3506978" y="1934745"/>
            <a:ext cx="4060825" cy="2755900"/>
            <a:chOff x="2383" y="1240"/>
            <a:chExt cx="2558" cy="1736"/>
          </a:xfrm>
        </p:grpSpPr>
        <p:sp>
          <p:nvSpPr>
            <p:cNvPr id="4" name="AutoShape 3"/>
            <p:cNvSpPr>
              <a:spLocks noChangeAspect="1" noChangeArrowheads="1" noTextEdit="1"/>
            </p:cNvSpPr>
            <p:nvPr/>
          </p:nvSpPr>
          <p:spPr bwMode="auto">
            <a:xfrm>
              <a:off x="2383" y="1240"/>
              <a:ext cx="2558"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1240"/>
              <a:ext cx="2566" cy="1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1273776" y="0"/>
            <a:ext cx="1012572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Additional support that is available </a:t>
            </a:r>
          </a:p>
        </p:txBody>
      </p:sp>
      <p:sp>
        <p:nvSpPr>
          <p:cNvPr id="7" name="Oval 6"/>
          <p:cNvSpPr/>
          <p:nvPr/>
        </p:nvSpPr>
        <p:spPr>
          <a:xfrm>
            <a:off x="8678633" y="716329"/>
            <a:ext cx="2277980" cy="159284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Charity our working assistance dog </a:t>
            </a:r>
          </a:p>
        </p:txBody>
      </p:sp>
      <p:cxnSp>
        <p:nvCxnSpPr>
          <p:cNvPr id="9" name="Straight Connector 8"/>
          <p:cNvCxnSpPr/>
          <p:nvPr/>
        </p:nvCxnSpPr>
        <p:spPr>
          <a:xfrm flipH="1">
            <a:off x="7046010" y="1400318"/>
            <a:ext cx="1670165" cy="852402"/>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18556" y="877029"/>
            <a:ext cx="2085473" cy="17004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SSA’s </a:t>
            </a:r>
          </a:p>
          <a:p>
            <a:pPr algn="ctr"/>
            <a:r>
              <a:rPr lang="en-GB" dirty="0"/>
              <a:t>Specialist Support Assistants </a:t>
            </a:r>
          </a:p>
        </p:txBody>
      </p:sp>
      <p:cxnSp>
        <p:nvCxnSpPr>
          <p:cNvPr id="14" name="Straight Connector 13"/>
          <p:cNvCxnSpPr>
            <a:endCxn id="1029" idx="1"/>
          </p:cNvCxnSpPr>
          <p:nvPr/>
        </p:nvCxnSpPr>
        <p:spPr>
          <a:xfrm>
            <a:off x="2715794" y="1699901"/>
            <a:ext cx="1387738" cy="6402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122568" y="2685116"/>
            <a:ext cx="2069432" cy="171650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Trainee Social Workers </a:t>
            </a:r>
          </a:p>
        </p:txBody>
      </p:sp>
      <p:sp>
        <p:nvSpPr>
          <p:cNvPr id="17" name="Oval 16"/>
          <p:cNvSpPr/>
          <p:nvPr/>
        </p:nvSpPr>
        <p:spPr>
          <a:xfrm>
            <a:off x="134185" y="2997066"/>
            <a:ext cx="1973179"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Quite rooms and areas across college</a:t>
            </a:r>
          </a:p>
        </p:txBody>
      </p:sp>
      <p:sp>
        <p:nvSpPr>
          <p:cNvPr id="18" name="Oval 17"/>
          <p:cNvSpPr/>
          <p:nvPr/>
        </p:nvSpPr>
        <p:spPr>
          <a:xfrm>
            <a:off x="1220064" y="4812071"/>
            <a:ext cx="2192895" cy="178273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t>Tea and Toast and lunch time clubs for SEN Students </a:t>
            </a:r>
          </a:p>
        </p:txBody>
      </p:sp>
      <p:sp>
        <p:nvSpPr>
          <p:cNvPr id="19" name="Oval 18"/>
          <p:cNvSpPr/>
          <p:nvPr/>
        </p:nvSpPr>
        <p:spPr>
          <a:xfrm>
            <a:off x="8156882" y="4456448"/>
            <a:ext cx="2795611" cy="2227874"/>
          </a:xfrm>
          <a:prstGeom prst="ellipse">
            <a:avLst/>
          </a:prstGeom>
          <a:solidFill>
            <a:srgbClr val="BB45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Mentoring staff and Guidance support team</a:t>
            </a:r>
          </a:p>
        </p:txBody>
      </p:sp>
      <p:sp>
        <p:nvSpPr>
          <p:cNvPr id="2" name="Oval 1"/>
          <p:cNvSpPr/>
          <p:nvPr/>
        </p:nvSpPr>
        <p:spPr>
          <a:xfrm>
            <a:off x="4509407" y="4952718"/>
            <a:ext cx="2254425" cy="1744019"/>
          </a:xfrm>
          <a:prstGeom prst="ellipse">
            <a:avLst/>
          </a:prstGeom>
          <a:solidFill>
            <a:srgbClr val="07F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Sensory Garden </a:t>
            </a:r>
          </a:p>
        </p:txBody>
      </p:sp>
      <p:cxnSp>
        <p:nvCxnSpPr>
          <p:cNvPr id="8" name="Straight Connector 7"/>
          <p:cNvCxnSpPr>
            <a:stCxn id="17" idx="6"/>
          </p:cNvCxnSpPr>
          <p:nvPr/>
        </p:nvCxnSpPr>
        <p:spPr>
          <a:xfrm>
            <a:off x="2107364" y="3759066"/>
            <a:ext cx="13996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8" idx="0"/>
            <a:endCxn id="1029" idx="3"/>
          </p:cNvCxnSpPr>
          <p:nvPr/>
        </p:nvCxnSpPr>
        <p:spPr>
          <a:xfrm flipV="1">
            <a:off x="2316512" y="4297893"/>
            <a:ext cx="1787020" cy="51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6" idx="2"/>
          </p:cNvCxnSpPr>
          <p:nvPr/>
        </p:nvCxnSpPr>
        <p:spPr>
          <a:xfrm flipH="1" flipV="1">
            <a:off x="7580503" y="3436996"/>
            <a:ext cx="2542065" cy="106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p:cNvCxnSpPr>
          <p:nvPr/>
        </p:nvCxnSpPr>
        <p:spPr>
          <a:xfrm flipH="1" flipV="1">
            <a:off x="7324148" y="4126100"/>
            <a:ext cx="1242142" cy="656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 idx="0"/>
          </p:cNvCxnSpPr>
          <p:nvPr/>
        </p:nvCxnSpPr>
        <p:spPr>
          <a:xfrm flipH="1" flipV="1">
            <a:off x="5598430" y="4612206"/>
            <a:ext cx="38190" cy="340512"/>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a:hlinkClick r:id="rId3" action="ppaction://hlinksldjump"/>
          </p:cNvPr>
          <p:cNvSpPr/>
          <p:nvPr/>
        </p:nvSpPr>
        <p:spPr>
          <a:xfrm>
            <a:off x="4847515" y="857674"/>
            <a:ext cx="1578207" cy="1011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addition </a:t>
            </a:r>
          </a:p>
        </p:txBody>
      </p:sp>
    </p:spTree>
    <p:extLst>
      <p:ext uri="{BB962C8B-B14F-4D97-AF65-F5344CB8AC3E}">
        <p14:creationId xmlns:p14="http://schemas.microsoft.com/office/powerpoint/2010/main" val="89825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9507894" y="410547"/>
            <a:ext cx="3620277" cy="861774"/>
          </a:xfrm>
          <a:prstGeom prst="rect">
            <a:avLst/>
          </a:prstGeom>
          <a:noFill/>
        </p:spPr>
        <p:txBody>
          <a:bodyPr wrap="square" rtlCol="0">
            <a:spAutoFit/>
          </a:bodyPr>
          <a:lstStyle/>
          <a:p>
            <a:endParaRPr lang="en-GB" sz="1600" dirty="0"/>
          </a:p>
          <a:p>
            <a:r>
              <a:rPr lang="en-GB" sz="1600" dirty="0"/>
              <a:t> </a:t>
            </a:r>
            <a:br>
              <a:rPr lang="en-GB" dirty="0"/>
            </a:br>
            <a:endParaRPr lang="en-GB" dirty="0"/>
          </a:p>
        </p:txBody>
      </p:sp>
      <p:sp>
        <p:nvSpPr>
          <p:cNvPr id="4" name="TextBox 3"/>
          <p:cNvSpPr txBox="1"/>
          <p:nvPr/>
        </p:nvSpPr>
        <p:spPr>
          <a:xfrm>
            <a:off x="5231120" y="3780234"/>
            <a:ext cx="6960880" cy="31085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We offer a wide range of support to all learners with an additional need, from learning difficulties to mental health issues, dyslexia to special examination requirements, etc.</a:t>
            </a:r>
          </a:p>
          <a:p>
            <a:r>
              <a:rPr lang="en-GB" sz="1400" dirty="0"/>
              <a:t>Services offered include:</a:t>
            </a:r>
          </a:p>
          <a:p>
            <a:r>
              <a:rPr lang="en-GB" sz="1400" dirty="0"/>
              <a:t>Transition support from school to college</a:t>
            </a:r>
          </a:p>
          <a:p>
            <a:r>
              <a:rPr lang="en-GB" sz="1400" dirty="0"/>
              <a:t>Classroom Support</a:t>
            </a:r>
          </a:p>
          <a:p>
            <a:r>
              <a:rPr lang="en-GB" sz="1400" dirty="0"/>
              <a:t>Learning Resources</a:t>
            </a:r>
          </a:p>
          <a:p>
            <a:r>
              <a:rPr lang="en-GB" sz="1400" dirty="0"/>
              <a:t>Loan of specialist equipment</a:t>
            </a:r>
          </a:p>
          <a:p>
            <a:r>
              <a:rPr lang="en-GB" sz="1400" dirty="0"/>
              <a:t>Personal Mentoring</a:t>
            </a:r>
          </a:p>
          <a:p>
            <a:r>
              <a:rPr lang="en-GB" sz="1400" dirty="0"/>
              <a:t>Support for Mobility or Sensory Requirements</a:t>
            </a:r>
          </a:p>
          <a:p>
            <a:r>
              <a:rPr lang="en-GB" sz="1400" dirty="0"/>
              <a:t>Workshops</a:t>
            </a:r>
          </a:p>
          <a:p>
            <a:r>
              <a:rPr lang="en-GB" sz="1400" dirty="0"/>
              <a:t>Health Champions</a:t>
            </a:r>
          </a:p>
          <a:p>
            <a:r>
              <a:rPr lang="en-GB" sz="1400" dirty="0"/>
              <a:t>Medication and Personal Care assistant</a:t>
            </a:r>
          </a:p>
          <a:p>
            <a:r>
              <a:rPr lang="en-GB" sz="1400" dirty="0"/>
              <a:t>Exam access arrangements</a:t>
            </a:r>
          </a:p>
          <a:p>
            <a:r>
              <a:rPr lang="en-GB" sz="1400" dirty="0"/>
              <a:t>Person Centred Reviews</a:t>
            </a:r>
          </a:p>
        </p:txBody>
      </p:sp>
      <p:sp>
        <p:nvSpPr>
          <p:cNvPr id="5" name="TextBox 4"/>
          <p:cNvSpPr txBox="1"/>
          <p:nvPr/>
        </p:nvSpPr>
        <p:spPr>
          <a:xfrm>
            <a:off x="116167" y="25360"/>
            <a:ext cx="4668125" cy="640175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In addition:</a:t>
            </a:r>
            <a:endParaRPr lang="en-GB" sz="1400" dirty="0"/>
          </a:p>
          <a:p>
            <a:r>
              <a:rPr lang="en-GB" sz="1400" dirty="0"/>
              <a:t>Inclusion is important at Weymouth College and if you meet the course criteria, support is available for you to access mainstream, vocational courses from Entry Level to Foundation Degree level.</a:t>
            </a:r>
          </a:p>
          <a:p>
            <a:r>
              <a:rPr lang="en-GB" sz="1400" dirty="0"/>
              <a:t>Students are encouraged to take advantage of the transition opportunities at Weymouth College.</a:t>
            </a:r>
          </a:p>
          <a:p>
            <a:r>
              <a:rPr lang="en-GB" sz="1400" dirty="0"/>
              <a:t>A member of the support team can be invited to attend your person centred review from year 9 onwards, to support you and your family with information regarding options that may be available to you when you leave school.</a:t>
            </a:r>
          </a:p>
          <a:p>
            <a:r>
              <a:rPr lang="en-GB" sz="1400" dirty="0"/>
              <a:t>A member of the support team can visit your current school to discuss what support needs you have and plan any support that needs to be put in place at Weymouth College.</a:t>
            </a:r>
          </a:p>
          <a:p>
            <a:endParaRPr lang="en-GB" sz="1400" dirty="0"/>
          </a:p>
          <a:p>
            <a:endParaRPr lang="en-GB" sz="1400" dirty="0"/>
          </a:p>
          <a:p>
            <a:r>
              <a:rPr lang="en-GB" sz="1400" dirty="0"/>
              <a:t>A visit to Weymouth College can be arranged for you to look around and familiarise yourself with the campus, meeting key staff and finding out about the facilities, services and support available to you.</a:t>
            </a:r>
          </a:p>
          <a:p>
            <a:r>
              <a:rPr lang="en-GB" sz="1400" dirty="0"/>
              <a:t>A summer club is available 2 days a week during the summer holidays where you can attend for all or some of the sessions to minimise stress and anxiety of starting a new college. It may help you to feel more confident and to meet other young people who may be feeling the same.</a:t>
            </a:r>
          </a:p>
          <a:p>
            <a:r>
              <a:rPr lang="en-GB" sz="1400" dirty="0"/>
              <a:t>1:1 meetings with key staff are available to establish links and to build relationships with the support team or personal tutors that will be offering support when you start college.</a:t>
            </a:r>
          </a:p>
          <a:p>
            <a:endParaRPr lang="en-GB" dirty="0"/>
          </a:p>
        </p:txBody>
      </p:sp>
      <p:sp>
        <p:nvSpPr>
          <p:cNvPr id="7" name="TextBox 6"/>
          <p:cNvSpPr txBox="1"/>
          <p:nvPr/>
        </p:nvSpPr>
        <p:spPr>
          <a:xfrm>
            <a:off x="5231120" y="25360"/>
            <a:ext cx="6514052" cy="3754874"/>
          </a:xfrm>
          <a:prstGeom prst="rect">
            <a:avLst/>
          </a:prstGeom>
          <a:noFill/>
        </p:spPr>
        <p:txBody>
          <a:bodyPr wrap="square" rtlCol="0">
            <a:spAutoFit/>
          </a:bodyPr>
          <a:lstStyle/>
          <a:p>
            <a:pPr lvl="0" eaLnBrk="0" fontAlgn="base" hangingPunct="0">
              <a:spcBef>
                <a:spcPct val="0"/>
              </a:spcBef>
              <a:spcAft>
                <a:spcPct val="0"/>
              </a:spcAft>
            </a:pPr>
            <a:r>
              <a:rPr lang="en-US" altLang="en-US" sz="1400" b="1" dirty="0"/>
              <a:t>Accessibility: </a:t>
            </a:r>
          </a:p>
          <a:p>
            <a:pPr lvl="0" eaLnBrk="0" fontAlgn="base" hangingPunct="0">
              <a:spcBef>
                <a:spcPct val="0"/>
              </a:spcBef>
              <a:spcAft>
                <a:spcPct val="0"/>
              </a:spcAft>
            </a:pPr>
            <a:r>
              <a:rPr lang="en-US" altLang="en-US" sz="1400" dirty="0"/>
              <a:t>Accessibility Wheelchair accessible </a:t>
            </a:r>
          </a:p>
          <a:p>
            <a:pPr lvl="0" eaLnBrk="0" fontAlgn="base" hangingPunct="0">
              <a:spcBef>
                <a:spcPct val="0"/>
              </a:spcBef>
              <a:spcAft>
                <a:spcPct val="0"/>
              </a:spcAft>
            </a:pPr>
            <a:r>
              <a:rPr lang="en-US" altLang="en-US" sz="1400" dirty="0"/>
              <a:t>All buildings are accessible for wheelchairs and buggies. Most buildings have automatic main doors at the entrance and all buildings with additional floors have lift available. </a:t>
            </a:r>
          </a:p>
          <a:p>
            <a:pPr lvl="0" eaLnBrk="0" fontAlgn="base" hangingPunct="0">
              <a:spcBef>
                <a:spcPct val="0"/>
              </a:spcBef>
              <a:spcAft>
                <a:spcPct val="0"/>
              </a:spcAft>
            </a:pPr>
            <a:r>
              <a:rPr lang="en-US" altLang="en-US" sz="1400" dirty="0"/>
              <a:t>Parking Availability information</a:t>
            </a:r>
          </a:p>
          <a:p>
            <a:pPr lvl="0" eaLnBrk="0" fontAlgn="base" hangingPunct="0">
              <a:spcBef>
                <a:spcPct val="0"/>
              </a:spcBef>
              <a:spcAft>
                <a:spcPct val="0"/>
              </a:spcAft>
            </a:pPr>
            <a:r>
              <a:rPr lang="en-US" altLang="en-US" sz="1400" dirty="0"/>
              <a:t>Drop off facilities are available next to Fleet building where the college’s main reception area is situated. Disability bays are available close to all buildings. A main college car park is available for all other vehicles.</a:t>
            </a:r>
          </a:p>
          <a:p>
            <a:pPr lvl="0" eaLnBrk="0" fontAlgn="base" hangingPunct="0">
              <a:spcBef>
                <a:spcPct val="0"/>
              </a:spcBef>
              <a:spcAft>
                <a:spcPct val="0"/>
              </a:spcAft>
            </a:pPr>
            <a:r>
              <a:rPr lang="en-US" altLang="en-US" sz="1400" dirty="0"/>
              <a:t> Toilet facility information</a:t>
            </a:r>
          </a:p>
          <a:p>
            <a:pPr lvl="0" eaLnBrk="0" fontAlgn="base" hangingPunct="0">
              <a:spcBef>
                <a:spcPct val="0"/>
              </a:spcBef>
              <a:spcAft>
                <a:spcPct val="0"/>
              </a:spcAft>
            </a:pPr>
            <a:r>
              <a:rPr lang="en-GB" altLang="en-US" sz="1400" dirty="0"/>
              <a:t>All buildings have accessible toilets with electric or manual hoists available. Two toilets are fitted with </a:t>
            </a:r>
            <a:r>
              <a:rPr lang="en-GB" altLang="en-US" sz="1400" dirty="0" err="1"/>
              <a:t>Closomat</a:t>
            </a:r>
            <a:r>
              <a:rPr lang="en-GB" altLang="en-US" sz="1400" dirty="0"/>
              <a:t> toilets (integrated washing and drying). Accessible changing beds are available for any students needing support with personal care.</a:t>
            </a:r>
          </a:p>
          <a:p>
            <a:pPr lvl="0" eaLnBrk="0" fontAlgn="base" hangingPunct="0">
              <a:spcBef>
                <a:spcPct val="0"/>
              </a:spcBef>
              <a:spcAft>
                <a:spcPct val="0"/>
              </a:spcAft>
            </a:pPr>
            <a:r>
              <a:rPr lang="en-GB" altLang="en-US" sz="1400" dirty="0"/>
              <a:t>Other Facilities</a:t>
            </a:r>
          </a:p>
          <a:p>
            <a:pPr lvl="0" eaLnBrk="0" fontAlgn="base" hangingPunct="0">
              <a:spcBef>
                <a:spcPct val="0"/>
              </a:spcBef>
              <a:spcAft>
                <a:spcPct val="0"/>
              </a:spcAft>
            </a:pPr>
            <a:r>
              <a:rPr lang="en-GB" altLang="en-US" sz="1400" dirty="0"/>
              <a:t>Electric and manual hoists, accessible changing beds, quiet garden. We have a medical and personal care assistant who can administer medication to students that need support taking their medication whilst on the college campus. Support is available for students requiring help with personal care or feeding.</a:t>
            </a:r>
          </a:p>
        </p:txBody>
      </p:sp>
    </p:spTree>
    <p:extLst>
      <p:ext uri="{BB962C8B-B14F-4D97-AF65-F5344CB8AC3E}">
        <p14:creationId xmlns:p14="http://schemas.microsoft.com/office/powerpoint/2010/main" val="41019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9094" y="1168839"/>
            <a:ext cx="9369947" cy="49021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TextBox 4"/>
          <p:cNvSpPr txBox="1"/>
          <p:nvPr/>
        </p:nvSpPr>
        <p:spPr>
          <a:xfrm>
            <a:off x="6942280" y="1622006"/>
            <a:ext cx="3138997" cy="1600438"/>
          </a:xfrm>
          <a:prstGeom prst="rect">
            <a:avLst/>
          </a:prstGeom>
          <a:solidFill>
            <a:schemeClr val="bg1"/>
          </a:solidFill>
          <a:ln w="19050" cap="rnd">
            <a:noFill/>
          </a:ln>
        </p:spPr>
        <p:txBody>
          <a:bodyPr wrap="square" rtlCol="0">
            <a:spAutoFit/>
          </a:bodyPr>
          <a:lstStyle/>
          <a:p>
            <a:r>
              <a:rPr lang="en-GB" sz="1400" b="1" dirty="0"/>
              <a:t>What will you expect from me?</a:t>
            </a:r>
          </a:p>
          <a:p>
            <a:r>
              <a:rPr lang="en-GB" sz="1400" dirty="0"/>
              <a:t>To achieve a full qualification we would ask you to:</a:t>
            </a:r>
          </a:p>
          <a:p>
            <a:r>
              <a:rPr lang="en-GB" sz="1400" dirty="0"/>
              <a:t>• Have good attendance at College</a:t>
            </a:r>
          </a:p>
          <a:p>
            <a:r>
              <a:rPr lang="en-GB" sz="1400" dirty="0"/>
              <a:t>• Be on time for your lessons</a:t>
            </a:r>
          </a:p>
          <a:p>
            <a:r>
              <a:rPr lang="en-GB" sz="1400" dirty="0"/>
              <a:t>• Follow the College and classroom rules</a:t>
            </a:r>
          </a:p>
          <a:p>
            <a:r>
              <a:rPr lang="en-GB" sz="1400" dirty="0"/>
              <a:t>• Take part in the lessons and activities</a:t>
            </a:r>
          </a:p>
        </p:txBody>
      </p:sp>
      <p:sp>
        <p:nvSpPr>
          <p:cNvPr id="7" name="TextBox 6"/>
          <p:cNvSpPr txBox="1"/>
          <p:nvPr/>
        </p:nvSpPr>
        <p:spPr>
          <a:xfrm>
            <a:off x="6908796" y="3333198"/>
            <a:ext cx="4253730" cy="1600438"/>
          </a:xfrm>
          <a:prstGeom prst="rect">
            <a:avLst/>
          </a:prstGeom>
          <a:noFill/>
          <a:ln w="22225" cap="rnd">
            <a:noFill/>
          </a:ln>
        </p:spPr>
        <p:txBody>
          <a:bodyPr wrap="square" rtlCol="0">
            <a:spAutoFit/>
          </a:bodyPr>
          <a:lstStyle/>
          <a:p>
            <a:r>
              <a:rPr lang="en-GB" sz="1400" b="1" dirty="0"/>
              <a:t>What’s Next?</a:t>
            </a:r>
          </a:p>
          <a:p>
            <a:r>
              <a:rPr lang="en-GB" sz="1400" dirty="0"/>
              <a:t>There is the option of having up to three years on the Life Skills course, where appropriate, and then progression may be possible to Routes into College and Work and then Supported Internships, or through Preparation for Community Living for those who may need more support to work.</a:t>
            </a:r>
          </a:p>
        </p:txBody>
      </p:sp>
      <p:sp>
        <p:nvSpPr>
          <p:cNvPr id="11" name="Oval 10">
            <a:hlinkClick r:id="rId2" action="ppaction://hlinksldjump"/>
          </p:cNvPr>
          <p:cNvSpPr/>
          <p:nvPr/>
        </p:nvSpPr>
        <p:spPr>
          <a:xfrm rot="1023876">
            <a:off x="30456" y="5148603"/>
            <a:ext cx="1985036" cy="159877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1600" dirty="0"/>
              <a:t>Click here for more information on the course content</a:t>
            </a:r>
          </a:p>
        </p:txBody>
      </p:sp>
      <p:sp>
        <p:nvSpPr>
          <p:cNvPr id="12" name="TextBox 11"/>
          <p:cNvSpPr txBox="1"/>
          <p:nvPr/>
        </p:nvSpPr>
        <p:spPr>
          <a:xfrm>
            <a:off x="2152931" y="1622006"/>
            <a:ext cx="4722380" cy="2893100"/>
          </a:xfrm>
          <a:prstGeom prst="rect">
            <a:avLst/>
          </a:prstGeom>
          <a:noFill/>
          <a:ln w="25400">
            <a:noFill/>
          </a:ln>
        </p:spPr>
        <p:txBody>
          <a:bodyPr wrap="square" rtlCol="0">
            <a:spAutoFit/>
          </a:bodyPr>
          <a:lstStyle/>
          <a:p>
            <a:r>
              <a:rPr lang="en-GB" sz="1400" b="1" dirty="0"/>
              <a:t>Overview of the course </a:t>
            </a:r>
          </a:p>
          <a:p>
            <a:r>
              <a:rPr lang="en-GB" sz="1400" dirty="0"/>
              <a:t>This course is for students with learning difficulties and/or disabilities who would like to develop their confidence and learn to become more independent in an adult environment.   Skills will be developed to help students to look after themselves; build confidence through teamwork, to learn working routines and to be involved with the local community.  Students will have individual learning outcomes and personalised timetables with the appropriate level of support to develop skills, maintain safety and promote independence.  Support is also provided outside of the classroom for meeting transport, lunch and break times and for transport home at the end of the day.</a:t>
            </a:r>
          </a:p>
        </p:txBody>
      </p:sp>
      <p:sp>
        <p:nvSpPr>
          <p:cNvPr id="13" name="Action Button: Home 12">
            <a:hlinkClick r:id="rId3" action="ppaction://hlinksldjump" highlightClick="1"/>
          </p:cNvPr>
          <p:cNvSpPr/>
          <p:nvPr/>
        </p:nvSpPr>
        <p:spPr>
          <a:xfrm>
            <a:off x="11577227" y="6070948"/>
            <a:ext cx="471305" cy="690465"/>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Rectangle 3"/>
          <p:cNvSpPr/>
          <p:nvPr/>
        </p:nvSpPr>
        <p:spPr>
          <a:xfrm rot="19860816">
            <a:off x="198584" y="601969"/>
            <a:ext cx="280461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Life Skills</a:t>
            </a:r>
          </a:p>
        </p:txBody>
      </p:sp>
      <p:sp>
        <p:nvSpPr>
          <p:cNvPr id="6" name="Oval 5"/>
          <p:cNvSpPr/>
          <p:nvPr/>
        </p:nvSpPr>
        <p:spPr>
          <a:xfrm rot="1181933">
            <a:off x="10813070" y="291196"/>
            <a:ext cx="1392195" cy="1252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Apply here!</a:t>
            </a:r>
          </a:p>
        </p:txBody>
      </p:sp>
      <p:sp>
        <p:nvSpPr>
          <p:cNvPr id="8" name="TextBox 7"/>
          <p:cNvSpPr txBox="1"/>
          <p:nvPr/>
        </p:nvSpPr>
        <p:spPr>
          <a:xfrm>
            <a:off x="2152931" y="4351263"/>
            <a:ext cx="3554962" cy="954107"/>
          </a:xfrm>
          <a:prstGeom prst="rect">
            <a:avLst/>
          </a:prstGeom>
          <a:noFill/>
        </p:spPr>
        <p:txBody>
          <a:bodyPr wrap="square" rtlCol="0">
            <a:spAutoFit/>
          </a:bodyPr>
          <a:lstStyle/>
          <a:p>
            <a:r>
              <a:rPr lang="en-GB" sz="1400" b="1" dirty="0"/>
              <a:t>How will I be assessed? </a:t>
            </a:r>
          </a:p>
          <a:p>
            <a:r>
              <a:rPr lang="en-GB" sz="1400" dirty="0"/>
              <a:t>The course is assessed through a portfolio of evidence, including witness statements from tutors and photographs.</a:t>
            </a:r>
          </a:p>
        </p:txBody>
      </p:sp>
      <p:sp>
        <p:nvSpPr>
          <p:cNvPr id="9" name="Oval 8">
            <a:hlinkClick r:id="rId4" action="ppaction://hlinksldjump"/>
          </p:cNvPr>
          <p:cNvSpPr/>
          <p:nvPr/>
        </p:nvSpPr>
        <p:spPr>
          <a:xfrm rot="21256472">
            <a:off x="9158856" y="5580894"/>
            <a:ext cx="1844842" cy="1090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Additional support </a:t>
            </a:r>
            <a:endParaRPr lang="en-GB" dirty="0"/>
          </a:p>
        </p:txBody>
      </p:sp>
    </p:spTree>
    <p:extLst>
      <p:ext uri="{BB962C8B-B14F-4D97-AF65-F5344CB8AC3E}">
        <p14:creationId xmlns:p14="http://schemas.microsoft.com/office/powerpoint/2010/main" val="298449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5" name="Oval 4"/>
          <p:cNvSpPr/>
          <p:nvPr/>
        </p:nvSpPr>
        <p:spPr>
          <a:xfrm>
            <a:off x="5048282" y="2752893"/>
            <a:ext cx="1343187" cy="12899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Course units </a:t>
            </a:r>
          </a:p>
        </p:txBody>
      </p:sp>
      <p:sp>
        <p:nvSpPr>
          <p:cNvPr id="2" name="Oval 1">
            <a:hlinkClick r:id="rId3" action="ppaction://hlinksldjump"/>
          </p:cNvPr>
          <p:cNvSpPr/>
          <p:nvPr/>
        </p:nvSpPr>
        <p:spPr>
          <a:xfrm>
            <a:off x="2386279" y="389348"/>
            <a:ext cx="2413688" cy="1824849"/>
          </a:xfrm>
          <a:prstGeom prst="ellipse">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dirty="0">
                <a:solidFill>
                  <a:schemeClr val="bg1"/>
                </a:solidFill>
              </a:rPr>
              <a:t>Health</a:t>
            </a:r>
          </a:p>
        </p:txBody>
      </p:sp>
      <p:sp>
        <p:nvSpPr>
          <p:cNvPr id="6" name="Oval 5">
            <a:hlinkClick r:id="rId4" action="ppaction://hlinksldjump"/>
          </p:cNvPr>
          <p:cNvSpPr/>
          <p:nvPr/>
        </p:nvSpPr>
        <p:spPr>
          <a:xfrm>
            <a:off x="6391469" y="665120"/>
            <a:ext cx="3381462" cy="17052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Relationships, friendships and community </a:t>
            </a:r>
          </a:p>
        </p:txBody>
      </p:sp>
      <p:sp>
        <p:nvSpPr>
          <p:cNvPr id="8" name="Oval 7">
            <a:hlinkClick r:id="rId5" action="ppaction://hlinksldjump"/>
          </p:cNvPr>
          <p:cNvSpPr/>
          <p:nvPr/>
        </p:nvSpPr>
        <p:spPr>
          <a:xfrm>
            <a:off x="6650246" y="2931618"/>
            <a:ext cx="2863908" cy="1965886"/>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Employment </a:t>
            </a:r>
          </a:p>
        </p:txBody>
      </p:sp>
      <p:sp>
        <p:nvSpPr>
          <p:cNvPr id="9" name="Oval 8">
            <a:hlinkClick r:id="rId6" action="ppaction://hlinksldjump"/>
          </p:cNvPr>
          <p:cNvSpPr/>
          <p:nvPr/>
        </p:nvSpPr>
        <p:spPr>
          <a:xfrm>
            <a:off x="1979936" y="3251197"/>
            <a:ext cx="3226374" cy="1870241"/>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Independent living skills </a:t>
            </a:r>
          </a:p>
        </p:txBody>
      </p:sp>
      <p:sp>
        <p:nvSpPr>
          <p:cNvPr id="26" name="TextBox 25">
            <a:hlinkClick r:id="rId7" action="ppaction://hlinksldjump"/>
          </p:cNvPr>
          <p:cNvSpPr txBox="1"/>
          <p:nvPr/>
        </p:nvSpPr>
        <p:spPr>
          <a:xfrm>
            <a:off x="8733452" y="5940351"/>
            <a:ext cx="3125755" cy="584775"/>
          </a:xfrm>
          <a:prstGeom prst="rect">
            <a:avLst/>
          </a:prstGeom>
          <a:noFill/>
        </p:spPr>
        <p:txBody>
          <a:bodyPr wrap="square" rtlCol="0">
            <a:spAutoFit/>
          </a:bodyPr>
          <a:lstStyle/>
          <a:p>
            <a:r>
              <a:rPr lang="en-GB" sz="3200" dirty="0">
                <a:solidFill>
                  <a:schemeClr val="bg1"/>
                </a:solidFill>
              </a:rPr>
              <a:t>Life Skills </a:t>
            </a:r>
          </a:p>
        </p:txBody>
      </p:sp>
      <p:pic>
        <p:nvPicPr>
          <p:cNvPr id="10" name="Picture 9">
            <a:hlinkClick r:id="rId3"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7317" y="1635479"/>
            <a:ext cx="1328997" cy="1366566"/>
          </a:xfrm>
          <a:prstGeom prst="rect">
            <a:avLst/>
          </a:prstGeom>
        </p:spPr>
      </p:pic>
      <p:pic>
        <p:nvPicPr>
          <p:cNvPr id="13" name="Picture 12">
            <a:hlinkClick r:id="rId6" action="ppaction://hlinksldjump"/>
          </p:cNvPr>
          <p:cNvPicPr>
            <a:picLocks noChangeAspect="1"/>
          </p:cNvPicPr>
          <p:nvPr/>
        </p:nvPicPr>
        <p:blipFill>
          <a:blip r:embed="rId9"/>
          <a:stretch>
            <a:fillRect/>
          </a:stretch>
        </p:blipFill>
        <p:spPr>
          <a:xfrm>
            <a:off x="2817845" y="4750403"/>
            <a:ext cx="1276299" cy="932462"/>
          </a:xfrm>
          <a:prstGeom prst="rect">
            <a:avLst/>
          </a:prstGeom>
        </p:spPr>
      </p:pic>
      <p:pic>
        <p:nvPicPr>
          <p:cNvPr id="15" name="Picture 14">
            <a:hlinkClick r:id="rId5" action="ppaction://hlinksldjump"/>
          </p:cNvPr>
          <p:cNvPicPr>
            <a:picLocks noChangeAspect="1"/>
          </p:cNvPicPr>
          <p:nvPr/>
        </p:nvPicPr>
        <p:blipFill>
          <a:blip r:embed="rId10"/>
          <a:stretch>
            <a:fillRect/>
          </a:stretch>
        </p:blipFill>
        <p:spPr>
          <a:xfrm>
            <a:off x="7362226" y="4372778"/>
            <a:ext cx="1439948" cy="1046150"/>
          </a:xfrm>
          <a:prstGeom prst="rect">
            <a:avLst/>
          </a:prstGeom>
        </p:spPr>
      </p:pic>
      <p:pic>
        <p:nvPicPr>
          <p:cNvPr id="16" name="Picture 15">
            <a:hlinkClick r:id="rId4" action="ppaction://hlinksldjump"/>
          </p:cNvPr>
          <p:cNvPicPr>
            <a:picLocks noChangeAspect="1"/>
          </p:cNvPicPr>
          <p:nvPr/>
        </p:nvPicPr>
        <p:blipFill>
          <a:blip r:embed="rId11"/>
          <a:stretch>
            <a:fillRect/>
          </a:stretch>
        </p:blipFill>
        <p:spPr>
          <a:xfrm>
            <a:off x="7582700" y="2063300"/>
            <a:ext cx="1089218" cy="955509"/>
          </a:xfrm>
          <a:prstGeom prst="rect">
            <a:avLst/>
          </a:prstGeom>
        </p:spPr>
      </p:pic>
    </p:spTree>
    <p:extLst>
      <p:ext uri="{BB962C8B-B14F-4D97-AF65-F5344CB8AC3E}">
        <p14:creationId xmlns:p14="http://schemas.microsoft.com/office/powerpoint/2010/main" val="246244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63900" y="1443536"/>
            <a:ext cx="7128587" cy="457200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Overview;</a:t>
            </a:r>
          </a:p>
          <a:p>
            <a:pPr algn="ctr"/>
            <a:r>
              <a:rPr lang="en-GB" dirty="0"/>
              <a:t>Employment –Learn short working routines during supported in-house work placements, developing skills through Employment lessons, learning about punctuality, time and money.  Some students may progress to outside work placements which are supported, dependent on their individual outcomes.</a:t>
            </a:r>
          </a:p>
        </p:txBody>
      </p:sp>
      <p:sp>
        <p:nvSpPr>
          <p:cNvPr id="11" name="Oval 10">
            <a:hlinkClick r:id="rId2" action="ppaction://hlinksldjump"/>
          </p:cNvPr>
          <p:cNvSpPr/>
          <p:nvPr/>
        </p:nvSpPr>
        <p:spPr>
          <a:xfrm>
            <a:off x="152400" y="1224837"/>
            <a:ext cx="1324947" cy="1175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courses </a:t>
            </a:r>
          </a:p>
        </p:txBody>
      </p:sp>
      <p:sp>
        <p:nvSpPr>
          <p:cNvPr id="6" name="Action Button: Home 5">
            <a:hlinkClick r:id="rId3" action="ppaction://hlinksldjump" highlightClick="1"/>
          </p:cNvPr>
          <p:cNvSpPr/>
          <p:nvPr/>
        </p:nvSpPr>
        <p:spPr>
          <a:xfrm>
            <a:off x="11579290" y="6223519"/>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a:stretch>
            <a:fillRect/>
          </a:stretch>
        </p:blipFill>
        <p:spPr>
          <a:xfrm>
            <a:off x="5261381" y="219075"/>
            <a:ext cx="1003493" cy="857250"/>
          </a:xfrm>
          <a:prstGeom prst="rect">
            <a:avLst/>
          </a:prstGeom>
        </p:spPr>
      </p:pic>
    </p:spTree>
    <p:extLst>
      <p:ext uri="{BB962C8B-B14F-4D97-AF65-F5344CB8AC3E}">
        <p14:creationId xmlns:p14="http://schemas.microsoft.com/office/powerpoint/2010/main" val="204643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48474" y="1295658"/>
            <a:ext cx="6774024" cy="38921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Overview;</a:t>
            </a:r>
          </a:p>
          <a:p>
            <a:pPr algn="ctr"/>
            <a:r>
              <a:rPr lang="en-GB" dirty="0"/>
              <a:t>Health -Learn how to wash hair, how to have good personal hygiene and how to take care of your body through exercise and mindfulness.  We offer yoga, swimming and gym sessions with many other sport options available to us.  Students can learn in the College Salon, using professional equipment and can relax in our sensory garden to learn how deal with stressful situations.</a:t>
            </a:r>
          </a:p>
          <a:p>
            <a:pPr algn="ctr"/>
            <a:r>
              <a:rPr lang="en-GB" dirty="0"/>
              <a:t> </a:t>
            </a:r>
          </a:p>
          <a:p>
            <a:pPr algn="ctr"/>
            <a:endParaRPr lang="en-GB" dirty="0"/>
          </a:p>
        </p:txBody>
      </p:sp>
      <p:sp>
        <p:nvSpPr>
          <p:cNvPr id="3" name="Oval 2">
            <a:hlinkClick r:id="rId2" action="ppaction://hlinksldjump"/>
          </p:cNvPr>
          <p:cNvSpPr/>
          <p:nvPr/>
        </p:nvSpPr>
        <p:spPr>
          <a:xfrm>
            <a:off x="285750" y="1295658"/>
            <a:ext cx="1324947" cy="1175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a:t>
            </a:r>
            <a:r>
              <a:rPr lang="en-GB" dirty="0">
                <a:hlinkClick r:id="rId3" action="ppaction://hlinksldjump"/>
              </a:rPr>
              <a:t>courses</a:t>
            </a:r>
            <a:r>
              <a:rPr lang="en-GB" dirty="0"/>
              <a:t> </a:t>
            </a:r>
          </a:p>
        </p:txBody>
      </p:sp>
      <p:sp>
        <p:nvSpPr>
          <p:cNvPr id="4" name="Action Button: Home 3">
            <a:hlinkClick r:id="rId4" action="ppaction://hlinksldjump" highlightClick="1"/>
          </p:cNvPr>
          <p:cNvSpPr/>
          <p:nvPr/>
        </p:nvSpPr>
        <p:spPr>
          <a:xfrm>
            <a:off x="11579290" y="6223519"/>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5"/>
          <a:stretch>
            <a:fillRect/>
          </a:stretch>
        </p:blipFill>
        <p:spPr>
          <a:xfrm>
            <a:off x="5247461" y="84158"/>
            <a:ext cx="1182727" cy="993734"/>
          </a:xfrm>
          <a:prstGeom prst="rect">
            <a:avLst/>
          </a:prstGeom>
        </p:spPr>
      </p:pic>
    </p:spTree>
    <p:extLst>
      <p:ext uri="{BB962C8B-B14F-4D97-AF65-F5344CB8AC3E}">
        <p14:creationId xmlns:p14="http://schemas.microsoft.com/office/powerpoint/2010/main" val="289279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21319" y="1250862"/>
            <a:ext cx="6895323" cy="408352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i="1" dirty="0"/>
              <a:t>Overview;</a:t>
            </a:r>
          </a:p>
          <a:p>
            <a:pPr algn="ctr"/>
            <a:r>
              <a:rPr lang="en-GB" b="1" i="1" dirty="0"/>
              <a:t>Independent Living Skills</a:t>
            </a:r>
            <a:r>
              <a:rPr lang="en-GB" dirty="0"/>
              <a:t> – Learn in a self-contained house style environment.  Students will learn how to shop, prepare and cook healthy snacks and meals for themselves.  They will keep their environment clean and safe with supported household tasks with the aim of transferring skills learned to the home.  </a:t>
            </a:r>
          </a:p>
          <a:p>
            <a:pPr algn="ctr"/>
            <a:endParaRPr lang="en-GB" dirty="0"/>
          </a:p>
        </p:txBody>
      </p:sp>
      <p:sp>
        <p:nvSpPr>
          <p:cNvPr id="4" name="Oval 3">
            <a:hlinkClick r:id="rId2" action="ppaction://hlinksldjump"/>
          </p:cNvPr>
          <p:cNvSpPr/>
          <p:nvPr/>
        </p:nvSpPr>
        <p:spPr>
          <a:xfrm>
            <a:off x="0" y="1158163"/>
            <a:ext cx="1324947" cy="1175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courses </a:t>
            </a:r>
          </a:p>
        </p:txBody>
      </p:sp>
      <p:sp>
        <p:nvSpPr>
          <p:cNvPr id="5" name="Action Button: Home 4">
            <a:hlinkClick r:id="rId3" action="ppaction://hlinksldjump" highlightClick="1"/>
          </p:cNvPr>
          <p:cNvSpPr/>
          <p:nvPr/>
        </p:nvSpPr>
        <p:spPr>
          <a:xfrm>
            <a:off x="11579290" y="6223519"/>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a:stretch>
            <a:fillRect/>
          </a:stretch>
        </p:blipFill>
        <p:spPr>
          <a:xfrm>
            <a:off x="5073324" y="0"/>
            <a:ext cx="1664352" cy="1005927"/>
          </a:xfrm>
          <a:prstGeom prst="rect">
            <a:avLst/>
          </a:prstGeom>
        </p:spPr>
      </p:pic>
    </p:spTree>
    <p:extLst>
      <p:ext uri="{BB962C8B-B14F-4D97-AF65-F5344CB8AC3E}">
        <p14:creationId xmlns:p14="http://schemas.microsoft.com/office/powerpoint/2010/main" val="3125707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2945" y="1240025"/>
            <a:ext cx="8256430" cy="3946565"/>
          </a:xfrm>
          <a:prstGeom prst="round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i="1" dirty="0"/>
              <a:t>Overview;</a:t>
            </a:r>
          </a:p>
          <a:p>
            <a:pPr algn="ctr"/>
            <a:r>
              <a:rPr lang="en-GB" b="1" i="1" dirty="0"/>
              <a:t>Friends, Relationships and Community</a:t>
            </a:r>
            <a:r>
              <a:rPr lang="en-GB" dirty="0"/>
              <a:t> – Take part in workshops to promote healthy relationships with friends and family, including sexual health where appropriate.  There will be opportunities to explore voluntary work and to take part in community projects, getting to know the area in which the College is based.  Transport training in the local area is included.</a:t>
            </a:r>
          </a:p>
        </p:txBody>
      </p:sp>
      <p:pic>
        <p:nvPicPr>
          <p:cNvPr id="3" name="Picture 2">
            <a:hlinkClick r:id="rId2" action="ppaction://hlinksldjump"/>
          </p:cNvPr>
          <p:cNvPicPr>
            <a:picLocks noChangeAspect="1"/>
          </p:cNvPicPr>
          <p:nvPr/>
        </p:nvPicPr>
        <p:blipFill>
          <a:blip r:embed="rId3"/>
          <a:stretch>
            <a:fillRect/>
          </a:stretch>
        </p:blipFill>
        <p:spPr>
          <a:xfrm>
            <a:off x="85725" y="1240025"/>
            <a:ext cx="1341236" cy="1188823"/>
          </a:xfrm>
          <a:prstGeom prst="rect">
            <a:avLst/>
          </a:prstGeom>
        </p:spPr>
      </p:pic>
      <p:sp>
        <p:nvSpPr>
          <p:cNvPr id="5" name="Action Button: Home 4">
            <a:hlinkClick r:id="rId4" action="ppaction://hlinksldjump" highlightClick="1"/>
          </p:cNvPr>
          <p:cNvSpPr/>
          <p:nvPr/>
        </p:nvSpPr>
        <p:spPr>
          <a:xfrm>
            <a:off x="11579290" y="6223519"/>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stretch>
            <a:fillRect/>
          </a:stretch>
        </p:blipFill>
        <p:spPr>
          <a:xfrm>
            <a:off x="5225841" y="114300"/>
            <a:ext cx="1028194" cy="876300"/>
          </a:xfrm>
          <a:prstGeom prst="rect">
            <a:avLst/>
          </a:prstGeom>
        </p:spPr>
      </p:pic>
    </p:spTree>
    <p:extLst>
      <p:ext uri="{BB962C8B-B14F-4D97-AF65-F5344CB8AC3E}">
        <p14:creationId xmlns:p14="http://schemas.microsoft.com/office/powerpoint/2010/main" val="408559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36492" y="828534"/>
            <a:ext cx="9664883" cy="4991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TextBox 2"/>
          <p:cNvSpPr txBox="1"/>
          <p:nvPr/>
        </p:nvSpPr>
        <p:spPr>
          <a:xfrm>
            <a:off x="1788178" y="926257"/>
            <a:ext cx="3707274" cy="4493538"/>
          </a:xfrm>
          <a:prstGeom prst="rect">
            <a:avLst/>
          </a:prstGeom>
          <a:noFill/>
        </p:spPr>
        <p:txBody>
          <a:bodyPr wrap="square" rtlCol="0">
            <a:spAutoFit/>
          </a:bodyPr>
          <a:lstStyle/>
          <a:p>
            <a:r>
              <a:rPr lang="en-GB" sz="1400" b="1" dirty="0"/>
              <a:t>What is it? </a:t>
            </a:r>
          </a:p>
          <a:p>
            <a:r>
              <a:rPr lang="en-GB" sz="1400" dirty="0"/>
              <a:t>The Routes into Courses are Foundation Studies programmes designed to equip young people with the skills needed to start their career. The main aim is to help learners progress onto a level 2 course, an apprenticeship or employment. You will be motivated to achieve by developing your knowledge within a vocational area by attending vocational tasters and developing your knowledge of your chosen sector whilst studying for Functional Skills qualifications (Maths, English and ICT) or GCSE English and Maths if appropriate. You will also work towards achieving the NOCN Level 1 or 2 Award/Certificate in Skills for Employment, Training and Personal Development.</a:t>
            </a:r>
          </a:p>
          <a:p>
            <a:r>
              <a:rPr lang="en-GB" sz="1400" dirty="0"/>
              <a:t>You will be given the opportunity to attend a work experience placement during the academic year.  </a:t>
            </a:r>
          </a:p>
          <a:p>
            <a:endParaRPr lang="en-GB" sz="2000" dirty="0"/>
          </a:p>
        </p:txBody>
      </p:sp>
      <p:sp>
        <p:nvSpPr>
          <p:cNvPr id="4" name="TextBox 3"/>
          <p:cNvSpPr txBox="1"/>
          <p:nvPr/>
        </p:nvSpPr>
        <p:spPr>
          <a:xfrm>
            <a:off x="5490690" y="4453365"/>
            <a:ext cx="5515448" cy="1138773"/>
          </a:xfrm>
          <a:prstGeom prst="rect">
            <a:avLst/>
          </a:prstGeom>
          <a:noFill/>
        </p:spPr>
        <p:txBody>
          <a:bodyPr wrap="square" rtlCol="0">
            <a:spAutoFit/>
          </a:bodyPr>
          <a:lstStyle/>
          <a:p>
            <a:r>
              <a:rPr lang="en-GB" sz="1400" b="1" dirty="0"/>
              <a:t>What next? </a:t>
            </a:r>
          </a:p>
          <a:p>
            <a:r>
              <a:rPr lang="en-GB" sz="1200" dirty="0"/>
              <a:t>On successful completion of the Level 1 Routes into programme, learners can progress onto Level 2 courses, apprenticeship or employment.</a:t>
            </a:r>
          </a:p>
          <a:p>
            <a:r>
              <a:rPr lang="en-GB" sz="1200" dirty="0"/>
              <a:t> </a:t>
            </a:r>
            <a:r>
              <a:rPr lang="en-GB" sz="1200" dirty="0">
                <a:hlinkClick r:id="rId2" action="ppaction://hlinksldjump"/>
              </a:rPr>
              <a:t>Click here to see our progression chart! </a:t>
            </a:r>
            <a:endParaRPr lang="en-GB" sz="1200" dirty="0"/>
          </a:p>
          <a:p>
            <a:endParaRPr lang="en-GB" dirty="0"/>
          </a:p>
        </p:txBody>
      </p:sp>
      <p:sp>
        <p:nvSpPr>
          <p:cNvPr id="5" name="TextBox 4"/>
          <p:cNvSpPr txBox="1"/>
          <p:nvPr/>
        </p:nvSpPr>
        <p:spPr>
          <a:xfrm>
            <a:off x="5403783" y="925091"/>
            <a:ext cx="5535828" cy="1969770"/>
          </a:xfrm>
          <a:prstGeom prst="rect">
            <a:avLst/>
          </a:prstGeom>
          <a:noFill/>
        </p:spPr>
        <p:txBody>
          <a:bodyPr wrap="square" rtlCol="0">
            <a:spAutoFit/>
          </a:bodyPr>
          <a:lstStyle/>
          <a:p>
            <a:r>
              <a:rPr lang="en-GB" sz="1400" b="1" dirty="0"/>
              <a:t>What will you expect from me?</a:t>
            </a:r>
          </a:p>
          <a:p>
            <a:r>
              <a:rPr lang="en-GB" sz="1200" dirty="0"/>
              <a:t>To achieve a full qualification to the </a:t>
            </a:r>
          </a:p>
          <a:p>
            <a:r>
              <a:rPr lang="en-GB" sz="1200" dirty="0"/>
              <a:t>highest standard we ask for:</a:t>
            </a:r>
          </a:p>
          <a:p>
            <a:r>
              <a:rPr lang="en-GB" sz="1200" dirty="0"/>
              <a:t>• Acceptance to attend either Functional Skills Maths &amp; English</a:t>
            </a:r>
          </a:p>
          <a:p>
            <a:r>
              <a:rPr lang="en-GB" sz="1200" dirty="0"/>
              <a:t> or GCSE equivalent as an integral part of your chosen course of study</a:t>
            </a:r>
          </a:p>
          <a:p>
            <a:r>
              <a:rPr lang="en-GB" sz="1200" dirty="0"/>
              <a:t>• Adherence to the Student Charter and Disciplinary Policy</a:t>
            </a:r>
          </a:p>
          <a:p>
            <a:r>
              <a:rPr lang="en-GB" sz="1200" dirty="0"/>
              <a:t>• A high level of attendance as per College policy</a:t>
            </a:r>
          </a:p>
          <a:p>
            <a:r>
              <a:rPr lang="en-GB" sz="1200" dirty="0"/>
              <a:t>• Demonstrate an interest and commitment to study all aspects of your programme</a:t>
            </a:r>
          </a:p>
          <a:p>
            <a:r>
              <a:rPr lang="en-GB" sz="1200" dirty="0"/>
              <a:t>• Punctuality</a:t>
            </a:r>
          </a:p>
          <a:p>
            <a:r>
              <a:rPr lang="en-GB" sz="1200" dirty="0"/>
              <a:t>• To always be prepared for all lessons</a:t>
            </a:r>
          </a:p>
        </p:txBody>
      </p:sp>
      <p:sp>
        <p:nvSpPr>
          <p:cNvPr id="6" name="Oval 5">
            <a:hlinkClick r:id="rId3" action="ppaction://hlinksldjump"/>
          </p:cNvPr>
          <p:cNvSpPr/>
          <p:nvPr/>
        </p:nvSpPr>
        <p:spPr>
          <a:xfrm rot="1260060">
            <a:off x="10680847" y="196820"/>
            <a:ext cx="1544428" cy="119930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t>What courses are there? </a:t>
            </a:r>
          </a:p>
        </p:txBody>
      </p:sp>
      <p:sp>
        <p:nvSpPr>
          <p:cNvPr id="7" name="Rectangle 6"/>
          <p:cNvSpPr/>
          <p:nvPr/>
        </p:nvSpPr>
        <p:spPr>
          <a:xfrm rot="20683823">
            <a:off x="-132309" y="90882"/>
            <a:ext cx="3459473"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zigZag">
                  <a:fgClr>
                    <a:schemeClr val="accent4"/>
                  </a:fgClr>
                  <a:bgClr>
                    <a:srgbClr val="FF0000"/>
                  </a:bgClr>
                </a:pattFill>
                <a:effectLst>
                  <a:outerShdw dist="38100" dir="2640000" algn="bl" rotWithShape="0">
                    <a:schemeClr val="tx2">
                      <a:lumMod val="75000"/>
                    </a:schemeClr>
                  </a:outerShdw>
                </a:effectLst>
              </a:rPr>
              <a:t>Routes into</a:t>
            </a:r>
          </a:p>
        </p:txBody>
      </p:sp>
      <p:sp>
        <p:nvSpPr>
          <p:cNvPr id="8" name="Oval 7">
            <a:hlinkClick r:id="rId4"/>
          </p:cNvPr>
          <p:cNvSpPr/>
          <p:nvPr/>
        </p:nvSpPr>
        <p:spPr>
          <a:xfrm rot="286291">
            <a:off x="199733" y="5708821"/>
            <a:ext cx="1353097" cy="102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Apply here!</a:t>
            </a:r>
          </a:p>
        </p:txBody>
      </p:sp>
      <p:sp>
        <p:nvSpPr>
          <p:cNvPr id="9" name="TextBox 8"/>
          <p:cNvSpPr txBox="1"/>
          <p:nvPr/>
        </p:nvSpPr>
        <p:spPr>
          <a:xfrm>
            <a:off x="5495452" y="2826277"/>
            <a:ext cx="4478694" cy="1569660"/>
          </a:xfrm>
          <a:prstGeom prst="rect">
            <a:avLst/>
          </a:prstGeom>
          <a:noFill/>
        </p:spPr>
        <p:txBody>
          <a:bodyPr wrap="square" rtlCol="0">
            <a:spAutoFit/>
          </a:bodyPr>
          <a:lstStyle/>
          <a:p>
            <a:r>
              <a:rPr lang="en-GB" sz="1200" b="1" dirty="0"/>
              <a:t>How will I be assessed?</a:t>
            </a:r>
          </a:p>
          <a:p>
            <a:r>
              <a:rPr lang="en-GB" sz="1200" dirty="0"/>
              <a:t>Students are assessed through coursework, which will be completed during lessons.  The assessments will be ongoing throughout the academic year through a variety of methods and will be collated to create your final qualification portfolio.   Functional Skills in English, Maths and ICT are assessed through formal exams and can be taken when the student is ready. GCSE English and Maths exams are taken in November and during the Summer term.</a:t>
            </a:r>
          </a:p>
        </p:txBody>
      </p:sp>
      <p:sp>
        <p:nvSpPr>
          <p:cNvPr id="10" name="Action Button: Home 9">
            <a:hlinkClick r:id="rId5" action="ppaction://hlinksldjump" highlightClick="1"/>
          </p:cNvPr>
          <p:cNvSpPr/>
          <p:nvPr/>
        </p:nvSpPr>
        <p:spPr>
          <a:xfrm>
            <a:off x="11579290" y="6271637"/>
            <a:ext cx="466531" cy="51318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619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TotalTime>
  <Words>2170</Words>
  <Application>Microsoft Office PowerPoint</Application>
  <PresentationFormat>Widescreen</PresentationFormat>
  <Paragraphs>192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Weymouth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Nash</dc:creator>
  <cp:lastModifiedBy>Sheena Duncan</cp:lastModifiedBy>
  <cp:revision>136</cp:revision>
  <dcterms:created xsi:type="dcterms:W3CDTF">2019-03-19T13:18:44Z</dcterms:created>
  <dcterms:modified xsi:type="dcterms:W3CDTF">2020-06-03T11:55:35Z</dcterms:modified>
</cp:coreProperties>
</file>