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purl.oclc.org/ooxml/officeDocument/relationships/extendedProperties" Target="docProps/app.xml"/><Relationship Id="rId2" Type="http://schemas.openxmlformats.org/package/2006/relationships/metadata/core-properties" Target="docProps/core.xml"/><Relationship Id="rId1" Type="http://purl.oclc.org/ooxml/officeDocument/relationships/officeDocument" Target="ppt/presentation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72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87" r:id="rId8"/>
    <p:sldId id="289" r:id="rId9"/>
    <p:sldId id="291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20.019%" autoAdjust="0"/>
    <p:restoredTop sz="94.66%"/>
  </p:normalViewPr>
  <p:slideViewPr>
    <p:cSldViewPr snapToGrid="0">
      <p:cViewPr varScale="1">
        <p:scale>
          <a:sx n="73" d="100"/>
          <a:sy n="73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viewProps" Target="view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presProps" Target="presProp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tableStyles" Target="tableStyles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26279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78691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30365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98864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06012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367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03274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79810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17234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52511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1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image" Target="../media/image1.png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B6AD8020-643E-42F1-BE78-8760CA45F009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F7B6DC0-37CE-41CE-861E-EC0D023B9DF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50857" cy="68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image" Target="../media/image2.jpg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21.png"/><Relationship Id="rId2" Type="http://purl.oclc.org/ooxml/officeDocument/relationships/image" Target="../media/image20.jpg"/><Relationship Id="rId1" Type="http://purl.oclc.org/ooxml/officeDocument/relationships/slideLayout" Target="../slideLayouts/slideLayout2.xml"/><Relationship Id="rId5" Type="http://purl.oclc.org/ooxml/officeDocument/relationships/hyperlink" Target="mailto:admissions@weymouth.ac.uk" TargetMode="External"/><Relationship Id="rId4" Type="http://purl.oclc.org/ooxml/officeDocument/relationships/hyperlink" Target="http://www.weymouth.ac.uk/" TargetMode="Externa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4.jpeg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8.png"/><Relationship Id="rId2" Type="http://purl.oclc.org/ooxml/officeDocument/relationships/image" Target="../media/image7.jpeg"/><Relationship Id="rId1" Type="http://purl.oclc.org/ooxml/officeDocument/relationships/slideLayout" Target="../slideLayouts/slideLayout2.xml"/><Relationship Id="rId4" Type="http://purl.oclc.org/ooxml/officeDocument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11.png"/><Relationship Id="rId2" Type="http://purl.oclc.org/ooxml/officeDocument/relationships/image" Target="../media/image10.pn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3.jpeg"/><Relationship Id="rId2" Type="http://purl.oclc.org/ooxml/officeDocument/relationships/image" Target="../media/image12.jpeg"/><Relationship Id="rId1" Type="http://purl.oclc.org/ooxml/officeDocument/relationships/slideLayout" Target="../slideLayouts/slideLayout2.xml"/><Relationship Id="rId4" Type="http://purl.oclc.org/ooxml/officeDocument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8.png"/><Relationship Id="rId2" Type="http://purl.oclc.org/ooxml/officeDocument/relationships/image" Target="../media/image17.png"/><Relationship Id="rId1" Type="http://purl.oclc.org/ooxml/officeDocument/relationships/slideLayout" Target="../slideLayouts/slideLayout2.xml"/><Relationship Id="rId4" Type="http://purl.oclc.org/ooxml/officeDocument/relationships/image" Target="../media/image19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44236"/>
            <a:ext cx="7772400" cy="1593273"/>
          </a:xfrm>
        </p:spPr>
        <p:txBody>
          <a:bodyPr>
            <a:normAutofit fontScale="90%"/>
          </a:bodyPr>
          <a:lstStyle/>
          <a:p>
            <a:r>
              <a:rPr lang="en-GB" dirty="0"/>
              <a:t>Trowel Occupations </a:t>
            </a:r>
            <a:br>
              <a:rPr lang="en-GB" dirty="0"/>
            </a:br>
            <a:r>
              <a:rPr lang="en-GB" dirty="0"/>
              <a:t>Level 1 Diploma</a:t>
            </a:r>
          </a:p>
        </p:txBody>
      </p:sp>
      <p:pic>
        <p:nvPicPr>
          <p:cNvPr id="1026" name="Picture 2" descr="Brick gallery image - Weymouth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02" y="2403764"/>
            <a:ext cx="5817595" cy="33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38447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38" y="1066582"/>
            <a:ext cx="5897925" cy="3675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091" y="5002108"/>
            <a:ext cx="84560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Apply online today at  </a:t>
            </a:r>
            <a:r>
              <a:rPr lang="en-GB" sz="2400" b="1" dirty="0">
                <a:solidFill>
                  <a:srgbClr val="C00000"/>
                </a:solidFill>
                <a:hlinkClick r:id="rId4"/>
              </a:rPr>
              <a:t>www.weymouth.ac.uk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2000" dirty="0"/>
              <a:t>If you cannot see the link please call 01305 761100 or email your enquiry to </a:t>
            </a:r>
            <a:r>
              <a:rPr lang="en-GB" sz="2000" dirty="0">
                <a:hlinkClick r:id="rId5"/>
              </a:rPr>
              <a:t>admissions@weymouth.ac.uk</a:t>
            </a:r>
            <a:endParaRPr lang="en-GB" sz="2000" b="1" dirty="0">
              <a:solidFill>
                <a:srgbClr val="C00000"/>
              </a:solidFill>
            </a:endParaRPr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74185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5018"/>
            <a:ext cx="7886700" cy="768927"/>
          </a:xfrm>
        </p:spPr>
        <p:txBody>
          <a:bodyPr>
            <a:normAutofit/>
          </a:bodyPr>
          <a:lstStyle/>
          <a:p>
            <a:r>
              <a:rPr lang="en-GB" sz="3600" b="1" u="sng" dirty="0">
                <a:latin typeface="+mn-lt"/>
              </a:rPr>
              <a:t>Course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3945"/>
            <a:ext cx="7886700" cy="4862946"/>
          </a:xfrm>
        </p:spPr>
        <p:txBody>
          <a:bodyPr>
            <a:normAutofit fontScale="47.5%" lnSpcReduction="20%"/>
          </a:bodyPr>
          <a:lstStyle/>
          <a:p>
            <a:pPr marL="0" indent="0">
              <a:buNone/>
            </a:pPr>
            <a:r>
              <a:rPr lang="en-GB" sz="4400" dirty="0"/>
              <a:t>The level 1 Diploma qualification is for candidates who want to work as a Bricklayer in the Construction sector </a:t>
            </a:r>
            <a:endParaRPr lang="en-GB" sz="5100" b="1" u="sng" dirty="0"/>
          </a:p>
          <a:p>
            <a:pPr marL="0" indent="0">
              <a:buNone/>
            </a:pPr>
            <a:endParaRPr lang="en-GB" sz="5100" b="1" u="sng" dirty="0"/>
          </a:p>
          <a:p>
            <a:pPr marL="0" indent="0">
              <a:buNone/>
            </a:pPr>
            <a:r>
              <a:rPr lang="en-GB" sz="5100" b="1" u="sng" dirty="0"/>
              <a:t>Entry Requirements</a:t>
            </a:r>
          </a:p>
          <a:p>
            <a:pPr marL="0" indent="0">
              <a:buNone/>
            </a:pPr>
            <a:r>
              <a:rPr lang="en-GB" sz="4400" dirty="0"/>
              <a:t>You will need a GCSE grade 4 or C in English and Maths. Occasionally we will accept a grade 3 or D in one of the subjects*</a:t>
            </a:r>
          </a:p>
          <a:p>
            <a:pPr marL="0" indent="0">
              <a:buNone/>
            </a:pPr>
            <a:r>
              <a:rPr lang="en-GB" sz="4400" b="1" dirty="0"/>
              <a:t>Or</a:t>
            </a:r>
          </a:p>
          <a:p>
            <a:pPr marL="0" indent="0">
              <a:buNone/>
            </a:pPr>
            <a:r>
              <a:rPr lang="en-GB" sz="4400" dirty="0"/>
              <a:t>Completion of  Construction Skills Course</a:t>
            </a:r>
          </a:p>
          <a:p>
            <a:pPr marL="0" indent="0">
              <a:buNone/>
            </a:pPr>
            <a:r>
              <a:rPr lang="en-GB" sz="4400" b="1" dirty="0"/>
              <a:t>Or</a:t>
            </a:r>
          </a:p>
          <a:p>
            <a:pPr marL="0" indent="0">
              <a:buNone/>
            </a:pPr>
            <a:r>
              <a:rPr lang="en-GB" sz="4400" dirty="0"/>
              <a:t>Prior experience in the construction industry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3400" i="1" dirty="0">
                <a:solidFill>
                  <a:srgbClr val="C00000"/>
                </a:solidFill>
              </a:rPr>
              <a:t>*If this is the case, you will be required to study English or Maths GCSE until you have achieved a 4 or 4Cin both subjects. </a:t>
            </a:r>
          </a:p>
          <a:p>
            <a:pPr marL="0" indent="0">
              <a:buNone/>
            </a:pPr>
            <a:r>
              <a:rPr lang="en-GB" sz="3400" i="1" dirty="0"/>
              <a:t>(Candidates that do not meet the entry requirements will be offered the Construction Skills course with direct progression to level 1 Brickwork next year)</a:t>
            </a:r>
          </a:p>
        </p:txBody>
      </p:sp>
    </p:spTree>
    <p:extLst>
      <p:ext uri="{BB962C8B-B14F-4D97-AF65-F5344CB8AC3E}">
        <p14:creationId xmlns:p14="http://schemas.microsoft.com/office/powerpoint/2010/main" val="1802585046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/>
              <a:t>Vocational based learning</a:t>
            </a:r>
          </a:p>
          <a:p>
            <a:pPr>
              <a:buFontTx/>
              <a:buChar char="-"/>
            </a:pPr>
            <a:r>
              <a:rPr lang="en-GB" sz="2400" dirty="0"/>
              <a:t>A well equipped workshop, </a:t>
            </a:r>
          </a:p>
          <a:p>
            <a:pPr>
              <a:buFontTx/>
              <a:buChar char="-"/>
            </a:pPr>
            <a:r>
              <a:rPr lang="en-GB" sz="2400" dirty="0"/>
              <a:t>Working with your own Basic toolkit </a:t>
            </a:r>
          </a:p>
          <a:p>
            <a:pPr>
              <a:buFontTx/>
              <a:buChar char="-"/>
            </a:pPr>
            <a:r>
              <a:rPr lang="en-GB" sz="2400" dirty="0"/>
              <a:t>Specialist hand  tools are supplied</a:t>
            </a:r>
          </a:p>
          <a:p>
            <a:pPr>
              <a:buFontTx/>
              <a:buChar char="-"/>
            </a:pPr>
            <a:r>
              <a:rPr lang="en-GB" sz="2400" dirty="0"/>
              <a:t>Supported by Brickwork Lecturers with real life experience</a:t>
            </a:r>
          </a:p>
          <a:p>
            <a:pPr>
              <a:buFontTx/>
              <a:buChar char="-"/>
            </a:pPr>
            <a:r>
              <a:rPr lang="en-GB" sz="2400" dirty="0"/>
              <a:t>Working on practical activities rather than essays</a:t>
            </a:r>
          </a:p>
          <a:p>
            <a:pPr>
              <a:buFontTx/>
              <a:buChar char="-"/>
            </a:pPr>
            <a:r>
              <a:rPr lang="en-GB" sz="2400" dirty="0"/>
              <a:t>Progressing at your own pace</a:t>
            </a:r>
          </a:p>
          <a:p>
            <a:pPr>
              <a:buFontTx/>
              <a:buChar char="-"/>
            </a:pPr>
            <a:r>
              <a:rPr lang="en-GB" sz="2400" dirty="0"/>
              <a:t>Access to library and computers</a:t>
            </a:r>
          </a:p>
          <a:p>
            <a:pPr>
              <a:buFontTx/>
              <a:buChar char="-"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</a:t>
            </a:r>
          </a:p>
        </p:txBody>
      </p:sp>
      <p:pic>
        <p:nvPicPr>
          <p:cNvPr id="2052" name="Picture 4" descr="Brick gallery 2 - Weymouth 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1" y="1690689"/>
            <a:ext cx="2523148" cy="14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14097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6213" y="556716"/>
            <a:ext cx="7886700" cy="1325563"/>
          </a:xfrm>
        </p:spPr>
        <p:txBody>
          <a:bodyPr/>
          <a:lstStyle/>
          <a:p>
            <a:r>
              <a:rPr lang="en-US" dirty="0"/>
              <a:t>Brickwork is NOT…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6213" y="1907862"/>
            <a:ext cx="4252644" cy="2020699"/>
          </a:xfrm>
        </p:spPr>
        <p:txBody>
          <a:bodyPr>
            <a:noAutofit/>
          </a:bodyPr>
          <a:lstStyle/>
          <a:p>
            <a:r>
              <a:rPr lang="en-US" sz="2400" dirty="0"/>
              <a:t>Entirely classroom based!</a:t>
            </a:r>
          </a:p>
          <a:p>
            <a:r>
              <a:rPr lang="en-US" sz="2400" dirty="0"/>
              <a:t>Boring</a:t>
            </a:r>
          </a:p>
          <a:p>
            <a:r>
              <a:rPr lang="en-US" sz="2400" dirty="0"/>
              <a:t>Only about numbers and boring subjects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s://tse4.mm.bing.net/th?id=OIP.islkLb_M7dqGEiPmkXI3EgEsDH&amp;pid=15.1&amp;P=0&amp;w=267&amp;h=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61" y="1700308"/>
            <a:ext cx="2717689" cy="18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ac.450f.edgecastcdn.net/80450F/bigfrog104.com/files/2013/05/boring-meeting-work-presentations-class-teacher-appreciation-week-ecards-someecar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57" y="4144263"/>
            <a:ext cx="3036885" cy="169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4451817" y="2123564"/>
            <a:ext cx="1345844" cy="1026381"/>
          </a:xfrm>
          <a:prstGeom prst="mathMultiply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Multiply 7"/>
          <p:cNvSpPr/>
          <p:nvPr/>
        </p:nvSpPr>
        <p:spPr>
          <a:xfrm>
            <a:off x="356213" y="4742766"/>
            <a:ext cx="1345844" cy="1026381"/>
          </a:xfrm>
          <a:prstGeom prst="mathMultiply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355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med">
        <p:fade/>
      </p:transition>
    </mc:Fallback>
  </mc:AlternateContent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Brickwork is DEFINITELY…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613322"/>
            <a:ext cx="7905750" cy="4339198"/>
          </a:xfrm>
        </p:spPr>
        <p:txBody>
          <a:bodyPr>
            <a:normAutofit/>
          </a:bodyPr>
          <a:lstStyle/>
          <a:p>
            <a:r>
              <a:rPr lang="en-US" sz="2400" dirty="0"/>
              <a:t>Active learning</a:t>
            </a:r>
          </a:p>
          <a:p>
            <a:r>
              <a:rPr lang="en-US" sz="2400" dirty="0"/>
              <a:t>Assessment by activity </a:t>
            </a:r>
          </a:p>
          <a:p>
            <a:r>
              <a:rPr lang="en-US" sz="2400" dirty="0"/>
              <a:t>Interesting and varied</a:t>
            </a:r>
          </a:p>
          <a:p>
            <a:r>
              <a:rPr lang="en-US" sz="2400" dirty="0"/>
              <a:t>Challenging</a:t>
            </a:r>
          </a:p>
          <a:p>
            <a:r>
              <a:rPr lang="en-US" sz="2400" dirty="0"/>
              <a:t>FUN!!!</a:t>
            </a:r>
          </a:p>
        </p:txBody>
      </p:sp>
      <p:pic>
        <p:nvPicPr>
          <p:cNvPr id="6" name="Picture 4" descr="Brick gallery 2 - Weymouth Colle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18" y="1478585"/>
            <a:ext cx="2978854" cy="17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18" y="3782921"/>
            <a:ext cx="3186499" cy="2124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58926"/>
            <a:ext cx="2530818" cy="19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med">
        <p:fade/>
      </p:transition>
    </mc:Fallback>
  </mc:AlternateContent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83" y="1690689"/>
            <a:ext cx="4516728" cy="4351338"/>
          </a:xfrm>
        </p:spPr>
        <p:txBody>
          <a:bodyPr>
            <a:normAutofit fontScale="92.5%" lnSpcReduction="20%"/>
          </a:bodyPr>
          <a:lstStyle/>
          <a:p>
            <a:pPr marL="0" indent="0">
              <a:buNone/>
            </a:pPr>
            <a:r>
              <a:rPr lang="en-GB" b="1" u="sng" dirty="0"/>
              <a:t>YEAR 1</a:t>
            </a:r>
            <a:endParaRPr lang="en-GB" dirty="0"/>
          </a:p>
          <a:p>
            <a:r>
              <a:rPr lang="en-GB" dirty="0"/>
              <a:t>Principles of building construction, information and communication</a:t>
            </a:r>
          </a:p>
          <a:p>
            <a:r>
              <a:rPr lang="en-GB" dirty="0"/>
              <a:t>Carrying out </a:t>
            </a:r>
            <a:r>
              <a:rPr lang="en-GB" dirty="0" err="1"/>
              <a:t>blocklaying</a:t>
            </a:r>
            <a:r>
              <a:rPr lang="en-GB" dirty="0"/>
              <a:t> activities</a:t>
            </a:r>
          </a:p>
          <a:p>
            <a:r>
              <a:rPr lang="en-GB" dirty="0"/>
              <a:t>Carrying out bricklaying activities</a:t>
            </a:r>
          </a:p>
          <a:p>
            <a:r>
              <a:rPr lang="en-GB" dirty="0"/>
              <a:t>Carrying out cavity walling activities</a:t>
            </a:r>
          </a:p>
          <a:p>
            <a:r>
              <a:rPr lang="en-GB" dirty="0"/>
              <a:t>Contribute to setting out and building of masonry structures up to damp proof course</a:t>
            </a:r>
          </a:p>
        </p:txBody>
      </p:sp>
      <p:sp>
        <p:nvSpPr>
          <p:cNvPr id="10" name="AutoShape 8" descr="English Legal System Online Course and Certification - Study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209" y="1094583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209" y="3650460"/>
            <a:ext cx="1590392" cy="23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84682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72" y="823324"/>
            <a:ext cx="7886700" cy="1325563"/>
          </a:xfrm>
        </p:spPr>
        <p:txBody>
          <a:bodyPr/>
          <a:lstStyle/>
          <a:p>
            <a:r>
              <a:rPr lang="en-GB" dirty="0"/>
              <a:t>Working towards a Career in Construction</a:t>
            </a:r>
          </a:p>
        </p:txBody>
      </p:sp>
      <p:sp>
        <p:nvSpPr>
          <p:cNvPr id="14" name="AutoShape 10" descr="Image result for weymouth college e &amp; d fair"/>
          <p:cNvSpPr>
            <a:spLocks noChangeAspect="1" noChangeArrowheads="1"/>
          </p:cNvSpPr>
          <p:nvPr/>
        </p:nvSpPr>
        <p:spPr bwMode="auto">
          <a:xfrm>
            <a:off x="116712" y="748205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4098" name="Picture 2" descr="Homes built on green belt 'will not be affordable' | News | The Tim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32" y="2148887"/>
            <a:ext cx="3596640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ghtweight Thermalite Aircrete Blocks Laying bricks and blo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52" y="2158781"/>
            <a:ext cx="2266882" cy="34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322" y="4355756"/>
            <a:ext cx="1658859" cy="19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med">
        <p:fade/>
      </p:transition>
    </mc:Fallback>
  </mc:AlternateContent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26" y="1503823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Full Time 2.5 Days per week </a:t>
            </a:r>
          </a:p>
          <a:p>
            <a:pPr marL="457200" lvl="1" indent="0">
              <a:buNone/>
            </a:pPr>
            <a:r>
              <a:rPr lang="en-GB" dirty="0"/>
              <a:t>Monday to Wednesday lunchtime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Part Time 1 Day per week </a:t>
            </a:r>
          </a:p>
          <a:p>
            <a:pPr marL="457200" lvl="1" indent="0">
              <a:buNone/>
            </a:pPr>
            <a:r>
              <a:rPr lang="en-GB" dirty="0"/>
              <a:t>Tuesday all day</a:t>
            </a:r>
          </a:p>
          <a:p>
            <a:pPr marL="457200" lvl="1" indent="0">
              <a:buNone/>
            </a:pPr>
            <a:r>
              <a:rPr lang="en-GB" dirty="0"/>
              <a:t>Infilling with the apprentice group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09:00 to 12:30am	13:30 to 16:45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127" y="3680482"/>
            <a:ext cx="242887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168" y="2080506"/>
            <a:ext cx="1354791" cy="13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med">
        <p:fade/>
      </p:transition>
    </mc:Fallback>
  </mc:AlternateContent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it Lead?	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4317800"/>
            <a:ext cx="2286000" cy="44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1647" y="3249994"/>
            <a:ext cx="6657610" cy="72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only limit is your imagination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515" y="5069016"/>
            <a:ext cx="2064835" cy="1238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421" y="1515079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6" y="1484529"/>
            <a:ext cx="5440771" cy="1554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2417" y="3656080"/>
            <a:ext cx="442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Progression to</a:t>
            </a:r>
          </a:p>
          <a:p>
            <a:r>
              <a:rPr lang="en-GB" sz="3600" dirty="0"/>
              <a:t>Level 2 Diploma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735" y="36441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Industry related qualifications and registrations (when fully qualified)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735" y="4879850"/>
            <a:ext cx="4193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Work placements and 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2575029896"/>
      </p:ext>
    </p:extLst>
  </p:cSld>
  <p:clrMapOvr>
    <a:masterClrMapping/>
  </p:clrMapOvr>
</p:sld>
</file>

<file path=ppt/theme/theme1.xml><?xml version="1.0" encoding="utf-8"?>
<a:theme xmlns:a="http://purl.oclc.org/ooxml/drawingml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Office Theme</Template>
  <TotalTime>458</TotalTime>
  <Words>335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Trowel Occupations  Level 1 Diploma</vt:lpstr>
      <vt:lpstr>Course Summary </vt:lpstr>
      <vt:lpstr>Student Experience</vt:lpstr>
      <vt:lpstr>Brickwork is NOT…</vt:lpstr>
      <vt:lpstr>Brickwork is DEFINITELY…</vt:lpstr>
      <vt:lpstr>Course Overview</vt:lpstr>
      <vt:lpstr>Working towards a Career in Construction</vt:lpstr>
      <vt:lpstr>Attendance</vt:lpstr>
      <vt:lpstr>Where Does it Lead? </vt:lpstr>
      <vt:lpstr>PowerPoint Presentation</vt:lpstr>
    </vt:vector>
  </TitlesOfParts>
  <Company>Weymouth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Anissa Lee</dc:creator>
  <cp:lastModifiedBy>Anissa Lee</cp:lastModifiedBy>
  <cp:revision>49</cp:revision>
  <dcterms:created xsi:type="dcterms:W3CDTF">2017-09-20T13:56:00Z</dcterms:created>
  <dcterms:modified xsi:type="dcterms:W3CDTF">2020-05-28T09:49:14Z</dcterms:modified>
</cp:coreProperties>
</file>