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718" r:id="rId1"/>
  </p:sldMasterIdLst>
  <p:sldIdLst>
    <p:sldId id="267" r:id="rId2"/>
    <p:sldId id="268" r:id="rId3"/>
    <p:sldId id="269" r:id="rId4"/>
    <p:sldId id="270" r:id="rId5"/>
    <p:sldId id="271" r:id="rId6"/>
    <p:sldId id="272" r:id="rId7"/>
    <p:sldId id="258" r:id="rId8"/>
    <p:sldId id="259"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438%" autoAdjust="0"/>
    <p:restoredTop sz="94.66%"/>
  </p:normalViewPr>
  <p:slideViewPr>
    <p:cSldViewPr>
      <p:cViewPr varScale="1">
        <p:scale>
          <a:sx n="115" d="100"/>
          <a:sy n="115" d="100"/>
        </p:scale>
        <p:origin x="3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tableStyles" Target="tableStyles.xml"/><Relationship Id="rId3" Type="http://purl.oclc.org/ooxml/officeDocument/relationships/slide" Target="slides/slide2.xml"/><Relationship Id="rId7" Type="http://purl.oclc.org/ooxml/officeDocument/relationships/slide" Target="slides/slide6.xml"/><Relationship Id="rId12" Type="http://purl.oclc.org/ooxml/officeDocument/relationships/theme" Target="theme/theme1.xml"/><Relationship Id="rId2" Type="http://purl.oclc.org/ooxml/officeDocument/relationships/slide" Target="slides/slide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viewProps" Target="viewProps.xml"/><Relationship Id="rId5" Type="http://purl.oclc.org/ooxml/officeDocument/relationships/slide" Target="slides/slide4.xml"/><Relationship Id="rId10" Type="http://purl.oclc.org/ooxml/officeDocument/relationships/presProps" Target="presProps.xml"/><Relationship Id="rId4" Type="http://purl.oclc.org/ooxml/officeDocument/relationships/slide" Target="slides/slide3.xml"/><Relationship Id="rId9" Type="http://purl.oclc.org/ooxml/officeDocument/relationships/slide" Target="slides/slide8.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64943446"/>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308667989"/>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4261603116"/>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85315017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587041051"/>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385485396"/>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D8020-643E-42F1-BE78-8760CA45F009}"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84224926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D8020-643E-42F1-BE78-8760CA45F009}"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76724601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8020-643E-42F1-BE78-8760CA45F009}"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870393201"/>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719153714"/>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665656526"/>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6AD8020-643E-42F1-BE78-8760CA45F009}" type="datetimeFigureOut">
              <a:rPr lang="en-GB" smtClean="0"/>
              <a:t>28/05/2020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F7B6DC0-37CE-41CE-861E-EC0D023B9DF0}" type="slidenum">
              <a:rPr lang="en-GB" smtClean="0"/>
              <a:t>‹#›</a:t>
            </a:fld>
            <a:endParaRPr lang="en-GB"/>
          </a:p>
        </p:txBody>
      </p:sp>
    </p:spTree>
    <p:extLst>
      <p:ext uri="{BB962C8B-B14F-4D97-AF65-F5344CB8AC3E}">
        <p14:creationId xmlns:p14="http://schemas.microsoft.com/office/powerpoint/2010/main" val="284101050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eg"/><Relationship Id="rId2" Type="http://purl.oclc.org/ooxml/officeDocument/relationships/image" Target="../media/image1.jpg"/><Relationship Id="rId1" Type="http://purl.oclc.org/ooxml/officeDocument/relationships/slideLayout" Target="../slideLayouts/slideLayout2.xml"/><Relationship Id="rId4" Type="http://purl.oclc.org/ooxml/officeDocument/relationships/image" Target="../media/image3.jpeg"/></Relationships>
</file>

<file path=ppt/slides/_rels/slide2.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3" Type="http://purl.oclc.org/ooxml/officeDocument/relationships/image" Target="../media/image4.jpeg"/><Relationship Id="rId2" Type="http://purl.oclc.org/ooxml/officeDocument/relationships/image" Target="../media/image1.jpg"/><Relationship Id="rId1" Type="http://purl.oclc.org/ooxml/officeDocument/relationships/slideLayout" Target="../slideLayouts/slideLayout2.xml"/><Relationship Id="rId4" Type="http://purl.oclc.org/ooxml/officeDocument/relationships/image" Target="../media/image5.jpeg"/></Relationships>
</file>

<file path=ppt/slides/_rels/slide4.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image" Target="../media/image1.jpg"/><Relationship Id="rId1" Type="http://purl.oclc.org/ooxml/officeDocument/relationships/slideLayout" Target="../slideLayouts/slideLayout2.xml"/><Relationship Id="rId5" Type="http://purl.oclc.org/ooxml/officeDocument/relationships/image" Target="../media/image8.jpeg"/><Relationship Id="rId4" Type="http://purl.oclc.org/ooxml/officeDocument/relationships/image" Target="../media/image7.png"/></Relationships>
</file>

<file path=ppt/slides/_rels/slide5.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1.jpg"/><Relationship Id="rId1" Type="http://purl.oclc.org/ooxml/officeDocument/relationships/slideLayout" Target="../slideLayouts/slideLayout2.xml"/><Relationship Id="rId4" Type="http://purl.oclc.org/ooxml/officeDocument/relationships/image" Target="../media/image10.png"/></Relationships>
</file>

<file path=ppt/slides/_rels/slide6.xml.rels><?xml version="1.0" encoding="UTF-8" standalone="yes"?>
<Relationships xmlns="http://schemas.openxmlformats.org/package/2006/relationships"><Relationship Id="rId3" Type="http://purl.oclc.org/ooxml/officeDocument/relationships/image" Target="../media/image11.jpeg"/><Relationship Id="rId2" Type="http://purl.oclc.org/ooxml/officeDocument/relationships/image" Target="../media/image1.jp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image" Target="../media/image1.jp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F44537-8314-46CD-8A62-C46583C23590}"/>
              </a:ext>
            </a:extLst>
          </p:cNvPr>
          <p:cNvSpPr txBox="1">
            <a:spLocks/>
          </p:cNvSpPr>
          <p:nvPr/>
        </p:nvSpPr>
        <p:spPr>
          <a:xfrm>
            <a:off x="319362" y="848518"/>
            <a:ext cx="8353425" cy="1428750"/>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dirty="0"/>
              <a:t>Level 2 First Diploma </a:t>
            </a:r>
          </a:p>
          <a:p>
            <a:pPr algn="ctr" fontAlgn="auto">
              <a:spcAft>
                <a:spcPts val="0"/>
              </a:spcAft>
            </a:pPr>
            <a:r>
              <a:rPr lang="en-GB" altLang="en-US" dirty="0"/>
              <a:t>in Public Services</a:t>
            </a:r>
          </a:p>
        </p:txBody>
      </p:sp>
      <p:sp>
        <p:nvSpPr>
          <p:cNvPr id="9" name="Subtitle 2">
            <a:extLst>
              <a:ext uri="{FF2B5EF4-FFF2-40B4-BE49-F238E27FC236}">
                <a16:creationId xmlns:a16="http://schemas.microsoft.com/office/drawing/2014/main" id="{B9314B97-2800-4D58-B62A-8008ADA7A9E9}"/>
              </a:ext>
            </a:extLst>
          </p:cNvPr>
          <p:cNvSpPr txBox="1">
            <a:spLocks/>
          </p:cNvSpPr>
          <p:nvPr/>
        </p:nvSpPr>
        <p:spPr>
          <a:xfrm>
            <a:off x="478671" y="5341937"/>
            <a:ext cx="8353425" cy="803275"/>
          </a:xfrm>
          <a:prstGeom prst="rect">
            <a:avLst/>
          </a:prstGeom>
        </p:spPr>
        <p:txBody>
          <a:bodyPr vert="horz" lIns="91440" tIns="45720" rIns="91440" bIns="45720" rtlCol="0">
            <a:normAutofit/>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GB" altLang="en-US" dirty="0"/>
              <a:t>Course Leader and Tutor Neil Carter</a:t>
            </a:r>
          </a:p>
          <a:p>
            <a:pPr algn="ctr" fontAlgn="auto">
              <a:spcAft>
                <a:spcPts val="0"/>
              </a:spcAft>
            </a:pPr>
            <a:endParaRPr lang="en-GB" altLang="en-US" dirty="0"/>
          </a:p>
        </p:txBody>
      </p:sp>
      <p:pic>
        <p:nvPicPr>
          <p:cNvPr id="10" name="Picture 9" descr="Britain's Newest Operational Warship Makes First Gibraltar Visit">
            <a:extLst>
              <a:ext uri="{FF2B5EF4-FFF2-40B4-BE49-F238E27FC236}">
                <a16:creationId xmlns:a16="http://schemas.microsoft.com/office/drawing/2014/main" id="{9741E2AE-3261-4167-828D-9DDF7ECE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974" y="2499823"/>
            <a:ext cx="433399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1" name="Picture 11" descr="British Army adopts WhatsApp for formal orders as coronavirus ...">
            <a:extLst>
              <a:ext uri="{FF2B5EF4-FFF2-40B4-BE49-F238E27FC236}">
                <a16:creationId xmlns:a16="http://schemas.microsoft.com/office/drawing/2014/main" id="{0BBC5722-727D-492B-B776-F9C34DB64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71" y="2492896"/>
            <a:ext cx="368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908344358"/>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312E37-6C00-48DC-A208-5AC647E583C4}"/>
              </a:ext>
            </a:extLst>
          </p:cNvPr>
          <p:cNvSpPr>
            <a:spLocks noGrp="1"/>
          </p:cNvSpPr>
          <p:nvPr>
            <p:ph type="title"/>
          </p:nvPr>
        </p:nvSpPr>
        <p:spPr>
          <a:xfrm>
            <a:off x="413551" y="313283"/>
            <a:ext cx="7886700" cy="760413"/>
          </a:xfrm>
        </p:spPr>
        <p:txBody>
          <a:bodyPr>
            <a:normAutofit/>
          </a:bodyPr>
          <a:lstStyle/>
          <a:p>
            <a:pPr eaLnBrk="1" hangingPunct="1"/>
            <a:r>
              <a:rPr lang="en-GB" altLang="en-US" sz="3200" b="1" dirty="0"/>
              <a:t>Course Summary</a:t>
            </a:r>
          </a:p>
        </p:txBody>
      </p:sp>
      <p:sp>
        <p:nvSpPr>
          <p:cNvPr id="7" name="Content Placeholder 2">
            <a:extLst>
              <a:ext uri="{FF2B5EF4-FFF2-40B4-BE49-F238E27FC236}">
                <a16:creationId xmlns:a16="http://schemas.microsoft.com/office/drawing/2014/main" id="{584985BC-8387-402B-BAC5-44C741043102}"/>
              </a:ext>
            </a:extLst>
          </p:cNvPr>
          <p:cNvSpPr>
            <a:spLocks noGrp="1"/>
          </p:cNvSpPr>
          <p:nvPr>
            <p:ph idx="1"/>
          </p:nvPr>
        </p:nvSpPr>
        <p:spPr>
          <a:xfrm>
            <a:off x="408971" y="1095547"/>
            <a:ext cx="8568952" cy="4895750"/>
          </a:xfrm>
        </p:spPr>
        <p:txBody>
          <a:bodyPr rtlCol="0">
            <a:normAutofit fontScale="70%" lnSpcReduction="20%"/>
          </a:bodyPr>
          <a:lstStyle/>
          <a:p>
            <a:pPr eaLnBrk="1" fontAlgn="auto" hangingPunct="1">
              <a:spcAft>
                <a:spcPts val="0"/>
              </a:spcAft>
              <a:defRPr/>
            </a:pPr>
            <a:r>
              <a:rPr lang="en-GB" dirty="0"/>
              <a:t>This nationally recognised qualification is a practical, industry-related one year course.</a:t>
            </a:r>
          </a:p>
          <a:p>
            <a:pPr eaLnBrk="1" fontAlgn="auto" hangingPunct="1">
              <a:spcAft>
                <a:spcPts val="0"/>
              </a:spcAft>
              <a:defRPr/>
            </a:pPr>
            <a:endParaRPr lang="en-GB" dirty="0"/>
          </a:p>
          <a:p>
            <a:pPr eaLnBrk="1" fontAlgn="auto" hangingPunct="1">
              <a:spcAft>
                <a:spcPts val="0"/>
              </a:spcAft>
              <a:defRPr/>
            </a:pPr>
            <a:r>
              <a:rPr lang="en-GB" dirty="0"/>
              <a:t>Qualification is made up of seven units.</a:t>
            </a:r>
          </a:p>
          <a:p>
            <a:pPr marL="0" indent="0" eaLnBrk="1" fontAlgn="auto" hangingPunct="1">
              <a:spcAft>
                <a:spcPts val="0"/>
              </a:spcAft>
              <a:buFont typeface="Arial" panose="020B0604020202020204" pitchFamily="34" charset="0"/>
              <a:buNone/>
              <a:defRPr/>
            </a:pPr>
            <a:endParaRPr lang="en-GB" dirty="0"/>
          </a:p>
          <a:p>
            <a:pPr eaLnBrk="1" fontAlgn="auto" hangingPunct="1">
              <a:spcAft>
                <a:spcPts val="0"/>
              </a:spcAft>
              <a:defRPr/>
            </a:pPr>
            <a:r>
              <a:rPr lang="en-GB" dirty="0"/>
              <a:t>Assessment for the course is by course work, assignments are based on realistic workplace situations, activities and demands</a:t>
            </a:r>
          </a:p>
          <a:p>
            <a:pPr eaLnBrk="1" fontAlgn="auto" hangingPunct="1">
              <a:spcAft>
                <a:spcPts val="0"/>
              </a:spcAft>
              <a:defRPr/>
            </a:pPr>
            <a:endParaRPr lang="en-GB" dirty="0"/>
          </a:p>
          <a:p>
            <a:pPr eaLnBrk="1" fontAlgn="auto" hangingPunct="1">
              <a:spcAft>
                <a:spcPts val="0"/>
              </a:spcAft>
              <a:defRPr/>
            </a:pPr>
            <a:r>
              <a:rPr lang="en-GB" dirty="0"/>
              <a:t>Entry Requirements are 4 GCSEs at grade 3 (D) to include English and Maths or a BTEC Foundation Certificate in a related subject.</a:t>
            </a:r>
          </a:p>
          <a:p>
            <a:pPr eaLnBrk="1" fontAlgn="auto" hangingPunct="1">
              <a:spcAft>
                <a:spcPts val="0"/>
              </a:spcAft>
              <a:defRPr/>
            </a:pPr>
            <a:endParaRPr lang="en-GB" dirty="0"/>
          </a:p>
          <a:p>
            <a:pPr eaLnBrk="1" fontAlgn="auto" hangingPunct="1">
              <a:spcAft>
                <a:spcPts val="0"/>
              </a:spcAft>
              <a:defRPr/>
            </a:pPr>
            <a:r>
              <a:rPr lang="en-GB" dirty="0"/>
              <a:t>You will develop a range of knowledge and skills, personal qualities and attitudes essential for a career in the public services. </a:t>
            </a:r>
          </a:p>
          <a:p>
            <a:pPr eaLnBrk="1" fontAlgn="auto" hangingPunct="1">
              <a:spcAft>
                <a:spcPts val="0"/>
              </a:spcAft>
              <a:defRPr/>
            </a:pPr>
            <a:endParaRPr lang="en-GB" dirty="0"/>
          </a:p>
          <a:p>
            <a:pPr eaLnBrk="1" fontAlgn="auto" hangingPunct="1">
              <a:spcAft>
                <a:spcPts val="0"/>
              </a:spcAft>
              <a:defRPr/>
            </a:pPr>
            <a:r>
              <a:rPr lang="en-GB" dirty="0"/>
              <a:t>You will benefit from being taught by a well-qualified team of lecturers with substantial teaching and vocational experience</a:t>
            </a:r>
          </a:p>
        </p:txBody>
      </p:sp>
    </p:spTree>
    <p:extLst>
      <p:ext uri="{BB962C8B-B14F-4D97-AF65-F5344CB8AC3E}">
        <p14:creationId xmlns:p14="http://schemas.microsoft.com/office/powerpoint/2010/main" val="3168374185"/>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4A62D6-258D-4188-AA57-B5EC301A1100}"/>
              </a:ext>
            </a:extLst>
          </p:cNvPr>
          <p:cNvSpPr>
            <a:spLocks noGrp="1"/>
          </p:cNvSpPr>
          <p:nvPr>
            <p:ph type="title"/>
          </p:nvPr>
        </p:nvSpPr>
        <p:spPr>
          <a:xfrm>
            <a:off x="457200" y="476251"/>
            <a:ext cx="7467600" cy="654050"/>
          </a:xfrm>
        </p:spPr>
        <p:txBody>
          <a:bodyPr>
            <a:normAutofit/>
          </a:bodyPr>
          <a:lstStyle/>
          <a:p>
            <a:pPr eaLnBrk="1" hangingPunct="1"/>
            <a:r>
              <a:rPr lang="en-GB" altLang="en-US" sz="3200" b="1" dirty="0"/>
              <a:t>Programme of study</a:t>
            </a:r>
          </a:p>
        </p:txBody>
      </p:sp>
      <p:sp>
        <p:nvSpPr>
          <p:cNvPr id="5" name="Content Placeholder 2">
            <a:extLst>
              <a:ext uri="{FF2B5EF4-FFF2-40B4-BE49-F238E27FC236}">
                <a16:creationId xmlns:a16="http://schemas.microsoft.com/office/drawing/2014/main" id="{8E7E43BA-56D8-4378-833C-D49C9C05F37C}"/>
              </a:ext>
            </a:extLst>
          </p:cNvPr>
          <p:cNvSpPr>
            <a:spLocks noGrp="1"/>
          </p:cNvSpPr>
          <p:nvPr>
            <p:ph idx="1"/>
          </p:nvPr>
        </p:nvSpPr>
        <p:spPr>
          <a:xfrm>
            <a:off x="486513" y="1318472"/>
            <a:ext cx="8229600" cy="4662833"/>
          </a:xfrm>
        </p:spPr>
        <p:txBody>
          <a:bodyPr>
            <a:normAutofit fontScale="92.5%" lnSpcReduction="10%"/>
          </a:bodyPr>
          <a:lstStyle/>
          <a:p>
            <a:pPr marL="0" indent="0" eaLnBrk="1" hangingPunct="1">
              <a:buSzPct val="80%"/>
              <a:buFont typeface="Arial" panose="020B0604020202020204" pitchFamily="34" charset="0"/>
              <a:buNone/>
            </a:pPr>
            <a:r>
              <a:rPr lang="en-GB" altLang="en-US" sz="2000" dirty="0"/>
              <a:t>Adventurous Activities and Teamwork for the Public Services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Volunteering for the Public Services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Land Navigation by Map and Compass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Employment in Uniformed Public Services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Career Planning for the Public Services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Public Services Skills</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Sport and Recreation in the Public Services</a:t>
            </a:r>
          </a:p>
        </p:txBody>
      </p:sp>
      <p:pic>
        <p:nvPicPr>
          <p:cNvPr id="6" name="Picture 1">
            <a:extLst>
              <a:ext uri="{FF2B5EF4-FFF2-40B4-BE49-F238E27FC236}">
                <a16:creationId xmlns:a16="http://schemas.microsoft.com/office/drawing/2014/main" id="{5CB1A9CF-1812-4B4A-BD7C-1C46CE0AC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4276579"/>
            <a:ext cx="2476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2">
            <a:extLst>
              <a:ext uri="{FF2B5EF4-FFF2-40B4-BE49-F238E27FC236}">
                <a16:creationId xmlns:a16="http://schemas.microsoft.com/office/drawing/2014/main" id="{F4578369-CA0E-4B07-ACEE-79E2F6BFC7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7712" y="1700808"/>
            <a:ext cx="158908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50201562"/>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7A045-CB97-4A04-B9F0-E553CF6EBB29}"/>
              </a:ext>
            </a:extLst>
          </p:cNvPr>
          <p:cNvSpPr/>
          <p:nvPr/>
        </p:nvSpPr>
        <p:spPr>
          <a:xfrm>
            <a:off x="0" y="5661248"/>
            <a:ext cx="9144000" cy="1196752"/>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C1770E0-0DDB-4769-9540-9A1FF7D9CBCC}"/>
              </a:ext>
            </a:extLst>
          </p:cNvPr>
          <p:cNvSpPr>
            <a:spLocks noGrp="1"/>
          </p:cNvSpPr>
          <p:nvPr>
            <p:ph type="title"/>
          </p:nvPr>
        </p:nvSpPr>
        <p:spPr>
          <a:xfrm>
            <a:off x="628650" y="245594"/>
            <a:ext cx="7886700" cy="1325563"/>
          </a:xfrm>
        </p:spPr>
        <p:txBody>
          <a:bodyPr>
            <a:normAutofit/>
          </a:bodyPr>
          <a:lstStyle/>
          <a:p>
            <a:pPr eaLnBrk="1" hangingPunct="1"/>
            <a:r>
              <a:rPr lang="en-GB" altLang="en-US" sz="3200" b="1" dirty="0"/>
              <a:t>Industry Experience</a:t>
            </a:r>
          </a:p>
        </p:txBody>
      </p:sp>
      <p:sp>
        <p:nvSpPr>
          <p:cNvPr id="5" name="Content Placeholder 2">
            <a:extLst>
              <a:ext uri="{FF2B5EF4-FFF2-40B4-BE49-F238E27FC236}">
                <a16:creationId xmlns:a16="http://schemas.microsoft.com/office/drawing/2014/main" id="{E78146BA-F02A-48A1-85CF-DB92FB5C012B}"/>
              </a:ext>
            </a:extLst>
          </p:cNvPr>
          <p:cNvSpPr>
            <a:spLocks noGrp="1"/>
          </p:cNvSpPr>
          <p:nvPr>
            <p:ph idx="1"/>
          </p:nvPr>
        </p:nvSpPr>
        <p:spPr>
          <a:xfrm>
            <a:off x="628650" y="1412776"/>
            <a:ext cx="8313613" cy="3310714"/>
          </a:xfrm>
        </p:spPr>
        <p:txBody>
          <a:bodyPr rtlCol="0">
            <a:normAutofit fontScale="92.5%" lnSpcReduction="20%"/>
          </a:bodyPr>
          <a:lstStyle/>
          <a:p>
            <a:pPr eaLnBrk="1" fontAlgn="auto" hangingPunct="1">
              <a:spcAft>
                <a:spcPts val="0"/>
              </a:spcAft>
              <a:defRPr/>
            </a:pPr>
            <a:r>
              <a:rPr lang="en-GB" altLang="en-US" dirty="0"/>
              <a:t>Experience in the workplace is important for any course. During the Level 2 course, we will include a variety of industry based activities to  allow you to review your options for career paths or employments.</a:t>
            </a:r>
          </a:p>
          <a:p>
            <a:pPr marL="0" indent="0" eaLnBrk="1" fontAlgn="auto" hangingPunct="1">
              <a:spcAft>
                <a:spcPts val="0"/>
              </a:spcAft>
              <a:buFont typeface="Arial" panose="020B0604020202020204" pitchFamily="34" charset="0"/>
              <a:buNone/>
              <a:defRPr/>
            </a:pPr>
            <a:endParaRPr lang="en-GB" altLang="en-US" dirty="0"/>
          </a:p>
          <a:p>
            <a:pPr eaLnBrk="1" fontAlgn="auto" hangingPunct="1">
              <a:spcAft>
                <a:spcPts val="0"/>
              </a:spcAft>
              <a:defRPr/>
            </a:pPr>
            <a:r>
              <a:rPr lang="en-GB" altLang="en-US" dirty="0"/>
              <a:t>Industry based activities include;</a:t>
            </a:r>
          </a:p>
          <a:p>
            <a:pPr lvl="1" eaLnBrk="1" fontAlgn="auto" hangingPunct="1">
              <a:spcAft>
                <a:spcPts val="0"/>
              </a:spcAft>
              <a:defRPr/>
            </a:pPr>
            <a:r>
              <a:rPr lang="en-GB" altLang="en-US" dirty="0"/>
              <a:t>National Citizen Service 3 day residential and Community project.</a:t>
            </a:r>
          </a:p>
          <a:p>
            <a:pPr lvl="1" eaLnBrk="1" fontAlgn="auto" hangingPunct="1">
              <a:spcAft>
                <a:spcPts val="0"/>
              </a:spcAft>
              <a:defRPr/>
            </a:pPr>
            <a:r>
              <a:rPr lang="en-GB" altLang="en-US" dirty="0"/>
              <a:t>Trips, activities, industry speakers from all the Uniformed Public Services</a:t>
            </a:r>
          </a:p>
          <a:p>
            <a:pPr lvl="1" eaLnBrk="1" fontAlgn="auto" hangingPunct="1">
              <a:spcAft>
                <a:spcPts val="0"/>
              </a:spcAft>
              <a:defRPr/>
            </a:pPr>
            <a:r>
              <a:rPr lang="en-GB" altLang="en-US" dirty="0"/>
              <a:t>Land and water based activities and an expedition.</a:t>
            </a:r>
          </a:p>
          <a:p>
            <a:pPr eaLnBrk="1" fontAlgn="auto" hangingPunct="1">
              <a:spcAft>
                <a:spcPts val="0"/>
              </a:spcAft>
              <a:defRPr/>
            </a:pPr>
            <a:endParaRPr lang="en-GB" altLang="en-US" dirty="0"/>
          </a:p>
          <a:p>
            <a:pPr eaLnBrk="1" fontAlgn="auto" hangingPunct="1">
              <a:spcAft>
                <a:spcPts val="0"/>
              </a:spcAft>
              <a:defRPr/>
            </a:pPr>
            <a:endParaRPr lang="en-GB" altLang="en-US" dirty="0"/>
          </a:p>
        </p:txBody>
      </p:sp>
      <p:pic>
        <p:nvPicPr>
          <p:cNvPr id="6" name="Picture 3">
            <a:extLst>
              <a:ext uri="{FF2B5EF4-FFF2-40B4-BE49-F238E27FC236}">
                <a16:creationId xmlns:a16="http://schemas.microsoft.com/office/drawing/2014/main" id="{5EB9572B-B798-4EA6-A89B-CAF6F452D2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922062"/>
            <a:ext cx="2462813" cy="169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4">
            <a:extLst>
              <a:ext uri="{FF2B5EF4-FFF2-40B4-BE49-F238E27FC236}">
                <a16:creationId xmlns:a16="http://schemas.microsoft.com/office/drawing/2014/main" id="{62558DF5-CC94-4DBC-BE27-F8E7E5884B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2038" y="4895696"/>
            <a:ext cx="33782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 name="Picture 1">
            <a:extLst>
              <a:ext uri="{FF2B5EF4-FFF2-40B4-BE49-F238E27FC236}">
                <a16:creationId xmlns:a16="http://schemas.microsoft.com/office/drawing/2014/main" id="{D361744A-2607-42C5-8E7C-2759A4105E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4721" y="4937143"/>
            <a:ext cx="3005056" cy="169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262704079"/>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4F3098-5836-460F-883E-251BE8CEA3ED}"/>
              </a:ext>
            </a:extLst>
          </p:cNvPr>
          <p:cNvSpPr>
            <a:spLocks noGrp="1"/>
          </p:cNvSpPr>
          <p:nvPr>
            <p:ph type="title"/>
          </p:nvPr>
        </p:nvSpPr>
        <p:spPr>
          <a:xfrm>
            <a:off x="439300" y="488787"/>
            <a:ext cx="7467600" cy="582612"/>
          </a:xfrm>
        </p:spPr>
        <p:txBody>
          <a:bodyPr>
            <a:normAutofit/>
          </a:bodyPr>
          <a:lstStyle/>
          <a:p>
            <a:pPr eaLnBrk="1" hangingPunct="1"/>
            <a:r>
              <a:rPr lang="en-GB" altLang="en-US" sz="3200" b="1" dirty="0"/>
              <a:t> Activities &amp; Trips </a:t>
            </a:r>
          </a:p>
        </p:txBody>
      </p:sp>
      <p:sp>
        <p:nvSpPr>
          <p:cNvPr id="5" name="Content Placeholder 2">
            <a:extLst>
              <a:ext uri="{FF2B5EF4-FFF2-40B4-BE49-F238E27FC236}">
                <a16:creationId xmlns:a16="http://schemas.microsoft.com/office/drawing/2014/main" id="{5C668B08-CB90-4F6C-AFCD-09BDB0927B89}"/>
              </a:ext>
            </a:extLst>
          </p:cNvPr>
          <p:cNvSpPr>
            <a:spLocks noGrp="1"/>
          </p:cNvSpPr>
          <p:nvPr>
            <p:ph idx="1"/>
          </p:nvPr>
        </p:nvSpPr>
        <p:spPr>
          <a:xfrm>
            <a:off x="457200" y="1257360"/>
            <a:ext cx="8267700" cy="3744733"/>
          </a:xfrm>
        </p:spPr>
        <p:txBody>
          <a:bodyPr rtlCol="0">
            <a:normAutofit fontScale="25%" lnSpcReduction="20%"/>
          </a:bodyPr>
          <a:lstStyle/>
          <a:p>
            <a:pPr eaLnBrk="1" fontAlgn="auto" hangingPunct="1">
              <a:lnSpc>
                <a:spcPct val="120%"/>
              </a:lnSpc>
              <a:spcAft>
                <a:spcPts val="0"/>
              </a:spcAft>
              <a:defRPr/>
            </a:pPr>
            <a:r>
              <a:rPr lang="en-GB" altLang="en-US" sz="8800" dirty="0"/>
              <a:t>Dorset Water Park/</a:t>
            </a:r>
            <a:r>
              <a:rPr lang="en-GB" altLang="en-US" sz="8800" dirty="0" err="1"/>
              <a:t>Burnbake</a:t>
            </a:r>
            <a:r>
              <a:rPr lang="en-GB" altLang="en-US" sz="8800" dirty="0"/>
              <a:t> Camping</a:t>
            </a:r>
          </a:p>
          <a:p>
            <a:pPr marL="0" indent="0" eaLnBrk="1" fontAlgn="auto" hangingPunct="1">
              <a:lnSpc>
                <a:spcPct val="120%"/>
              </a:lnSpc>
              <a:spcAft>
                <a:spcPts val="0"/>
              </a:spcAft>
              <a:buFont typeface="Arial" panose="020B0604020202020204" pitchFamily="34" charset="0"/>
              <a:buNone/>
              <a:defRPr/>
            </a:pPr>
            <a:endParaRPr lang="en-GB" altLang="en-US" sz="8800" dirty="0"/>
          </a:p>
          <a:p>
            <a:pPr eaLnBrk="1" fontAlgn="auto" hangingPunct="1">
              <a:lnSpc>
                <a:spcPct val="120%"/>
              </a:lnSpc>
              <a:spcAft>
                <a:spcPts val="0"/>
              </a:spcAft>
              <a:defRPr/>
            </a:pPr>
            <a:r>
              <a:rPr lang="en-GB" altLang="en-US" sz="8800" dirty="0"/>
              <a:t>Weekly practical sport and team activities</a:t>
            </a:r>
          </a:p>
          <a:p>
            <a:pPr marL="0" indent="0" eaLnBrk="1" fontAlgn="auto" hangingPunct="1">
              <a:lnSpc>
                <a:spcPct val="120%"/>
              </a:lnSpc>
              <a:spcAft>
                <a:spcPts val="0"/>
              </a:spcAft>
              <a:buFont typeface="Arial" panose="020B0604020202020204" pitchFamily="34" charset="0"/>
              <a:buNone/>
              <a:defRPr/>
            </a:pPr>
            <a:endParaRPr lang="en-GB" altLang="en-US" sz="8800" dirty="0"/>
          </a:p>
          <a:p>
            <a:pPr eaLnBrk="1" fontAlgn="auto" hangingPunct="1">
              <a:lnSpc>
                <a:spcPct val="120%"/>
              </a:lnSpc>
              <a:spcAft>
                <a:spcPts val="0"/>
              </a:spcAft>
              <a:defRPr/>
            </a:pPr>
            <a:r>
              <a:rPr lang="en-GB" altLang="en-US" sz="8800" dirty="0"/>
              <a:t>Weekly Enrichment activities led by high quality coaches</a:t>
            </a:r>
          </a:p>
          <a:p>
            <a:pPr marL="0" indent="0" eaLnBrk="1" fontAlgn="auto" hangingPunct="1">
              <a:lnSpc>
                <a:spcPct val="120%"/>
              </a:lnSpc>
              <a:spcAft>
                <a:spcPts val="0"/>
              </a:spcAft>
              <a:buFont typeface="Arial" panose="020B0604020202020204" pitchFamily="34" charset="0"/>
              <a:buNone/>
              <a:defRPr/>
            </a:pPr>
            <a:endParaRPr lang="en-GB" altLang="en-US" sz="8800" dirty="0"/>
          </a:p>
          <a:p>
            <a:pPr eaLnBrk="1" fontAlgn="auto" hangingPunct="1">
              <a:lnSpc>
                <a:spcPct val="120%"/>
              </a:lnSpc>
              <a:spcAft>
                <a:spcPts val="0"/>
              </a:spcAft>
              <a:defRPr/>
            </a:pPr>
            <a:r>
              <a:rPr lang="en-GB" altLang="en-US" sz="8800" dirty="0"/>
              <a:t>College Football Academy</a:t>
            </a:r>
          </a:p>
          <a:p>
            <a:pPr eaLnBrk="1" fontAlgn="auto" hangingPunct="1">
              <a:spcAft>
                <a:spcPts val="0"/>
              </a:spcAft>
              <a:defRPr/>
            </a:pPr>
            <a:endParaRPr lang="en-GB" altLang="en-US" dirty="0"/>
          </a:p>
          <a:p>
            <a:pPr eaLnBrk="1" fontAlgn="auto" hangingPunct="1">
              <a:spcAft>
                <a:spcPts val="0"/>
              </a:spcAft>
              <a:defRPr/>
            </a:pPr>
            <a:endParaRPr lang="en-GB" altLang="en-US" b="1" i="1" dirty="0"/>
          </a:p>
          <a:p>
            <a:pPr eaLnBrk="1" fontAlgn="auto" hangingPunct="1">
              <a:spcAft>
                <a:spcPts val="0"/>
              </a:spcAft>
              <a:defRPr/>
            </a:pPr>
            <a:endParaRPr lang="en-GB" altLang="en-US" b="1" i="1" dirty="0"/>
          </a:p>
          <a:p>
            <a:pPr marL="0" indent="0" algn="ctr" eaLnBrk="1" fontAlgn="auto" hangingPunct="1">
              <a:spcAft>
                <a:spcPts val="0"/>
              </a:spcAft>
              <a:buFont typeface="Arial" panose="020B0604020202020204" pitchFamily="34" charset="0"/>
              <a:buNone/>
              <a:defRPr/>
            </a:pPr>
            <a:r>
              <a:rPr lang="en-GB" altLang="en-US" b="1" i="1" dirty="0"/>
              <a:t>                </a:t>
            </a:r>
            <a:endParaRPr lang="en-GB" altLang="en-US" dirty="0"/>
          </a:p>
        </p:txBody>
      </p:sp>
      <p:pic>
        <p:nvPicPr>
          <p:cNvPr id="6" name="Picture 2">
            <a:extLst>
              <a:ext uri="{FF2B5EF4-FFF2-40B4-BE49-F238E27FC236}">
                <a16:creationId xmlns:a16="http://schemas.microsoft.com/office/drawing/2014/main" id="{9AF955F8-E881-4BF7-B1E3-DADE3394A3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001" y="125736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4">
            <a:extLst>
              <a:ext uri="{FF2B5EF4-FFF2-40B4-BE49-F238E27FC236}">
                <a16:creationId xmlns:a16="http://schemas.microsoft.com/office/drawing/2014/main" id="{6FEA78EC-926D-4890-A12D-E9F1C6DC0E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0985" y="4010875"/>
            <a:ext cx="2886713" cy="202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8" name="TextBox 5">
            <a:extLst>
              <a:ext uri="{FF2B5EF4-FFF2-40B4-BE49-F238E27FC236}">
                <a16:creationId xmlns:a16="http://schemas.microsoft.com/office/drawing/2014/main" id="{D4017657-A571-4897-A6BF-AF5ED8AC3B52}"/>
              </a:ext>
            </a:extLst>
          </p:cNvPr>
          <p:cNvSpPr txBox="1">
            <a:spLocks noChangeArrowheads="1"/>
          </p:cNvSpPr>
          <p:nvPr/>
        </p:nvSpPr>
        <p:spPr bwMode="auto">
          <a:xfrm>
            <a:off x="465228" y="5044664"/>
            <a:ext cx="472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i="1" dirty="0"/>
              <a:t>IMPORTANT: All trips &amp; activities will be subject to student financial contribution &amp; availability</a:t>
            </a:r>
          </a:p>
        </p:txBody>
      </p:sp>
    </p:spTree>
    <p:extLst>
      <p:ext uri="{BB962C8B-B14F-4D97-AF65-F5344CB8AC3E}">
        <p14:creationId xmlns:p14="http://schemas.microsoft.com/office/powerpoint/2010/main" val="1632625141"/>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0F9BA-F4A0-4223-91A4-E3616133C42A}"/>
              </a:ext>
            </a:extLst>
          </p:cNvPr>
          <p:cNvSpPr>
            <a:spLocks noGrp="1"/>
          </p:cNvSpPr>
          <p:nvPr>
            <p:ph type="title"/>
          </p:nvPr>
        </p:nvSpPr>
        <p:spPr>
          <a:xfrm>
            <a:off x="467544" y="315338"/>
            <a:ext cx="7886700" cy="1325563"/>
          </a:xfrm>
        </p:spPr>
        <p:txBody>
          <a:bodyPr>
            <a:normAutofit/>
          </a:bodyPr>
          <a:lstStyle/>
          <a:p>
            <a:pPr eaLnBrk="1" hangingPunct="1"/>
            <a:r>
              <a:rPr lang="en-GB" altLang="en-US" sz="3200" b="1" dirty="0"/>
              <a:t>Additional Activities/ Qualifications</a:t>
            </a:r>
          </a:p>
        </p:txBody>
      </p:sp>
      <p:sp>
        <p:nvSpPr>
          <p:cNvPr id="5" name="Content Placeholder 2">
            <a:extLst>
              <a:ext uri="{FF2B5EF4-FFF2-40B4-BE49-F238E27FC236}">
                <a16:creationId xmlns:a16="http://schemas.microsoft.com/office/drawing/2014/main" id="{289A7A2A-709D-4C0F-9647-121B4316B6CE}"/>
              </a:ext>
            </a:extLst>
          </p:cNvPr>
          <p:cNvSpPr>
            <a:spLocks noGrp="1"/>
          </p:cNvSpPr>
          <p:nvPr>
            <p:ph idx="1"/>
          </p:nvPr>
        </p:nvSpPr>
        <p:spPr>
          <a:xfrm>
            <a:off x="491208" y="1556792"/>
            <a:ext cx="7886700" cy="4351338"/>
          </a:xfrm>
        </p:spPr>
        <p:txBody>
          <a:bodyPr>
            <a:normAutofit lnSpcReduction="10%"/>
          </a:bodyPr>
          <a:lstStyle/>
          <a:p>
            <a:pPr eaLnBrk="1" hangingPunct="1">
              <a:buSzPct val="80%"/>
              <a:buFont typeface="Wingdings" panose="05000000000000000000" pitchFamily="2" charset="2"/>
              <a:buChar char="n"/>
            </a:pPr>
            <a:r>
              <a:rPr lang="en-GB" altLang="en-US" sz="2400" dirty="0"/>
              <a:t>Sport and Recreation – tasters, fitness sessions, competitions &amp; tournaments such as:</a:t>
            </a:r>
          </a:p>
          <a:p>
            <a:pPr lvl="1" eaLnBrk="1" hangingPunct="1">
              <a:buClr>
                <a:schemeClr val="tx2"/>
              </a:buClr>
              <a:buSzPct val="70%"/>
              <a:buFont typeface="Wingdings" panose="05000000000000000000" pitchFamily="2" charset="2"/>
              <a:buChar char="n"/>
            </a:pPr>
            <a:r>
              <a:rPr lang="en-GB" altLang="en-US" dirty="0"/>
              <a:t>Ultimate Frisbee / basketball/ football/ circuit training / dodgeball / badminton/fitness tests / volleyball &amp; more!</a:t>
            </a:r>
          </a:p>
          <a:p>
            <a:pPr lvl="1" eaLnBrk="1" hangingPunct="1">
              <a:buClr>
                <a:schemeClr val="tx2"/>
              </a:buClr>
              <a:buSzPct val="70%"/>
              <a:buFont typeface="Wingdings 2" panose="05020102010507070707" pitchFamily="18" charset="2"/>
              <a:buNone/>
            </a:pPr>
            <a:endParaRPr lang="en-GB" altLang="en-US" dirty="0"/>
          </a:p>
          <a:p>
            <a:pPr eaLnBrk="1" hangingPunct="1">
              <a:buSzPct val="80%"/>
              <a:buFont typeface="Wingdings" panose="05000000000000000000" pitchFamily="2" charset="2"/>
              <a:buChar char="n"/>
            </a:pPr>
            <a:r>
              <a:rPr lang="en-GB" altLang="en-US" sz="2400" dirty="0"/>
              <a:t>Volunteering opportunities to enable you to make a difference to others</a:t>
            </a:r>
          </a:p>
          <a:p>
            <a:pPr eaLnBrk="1" hangingPunct="1">
              <a:buSzPct val="80%"/>
              <a:buFont typeface="Wingdings" panose="05000000000000000000" pitchFamily="2" charset="2"/>
              <a:buNone/>
            </a:pPr>
            <a:endParaRPr lang="en-GB" altLang="en-US" sz="2400" dirty="0"/>
          </a:p>
          <a:p>
            <a:pPr eaLnBrk="1" hangingPunct="1">
              <a:buSzPct val="80%"/>
              <a:buFont typeface="Wingdings" panose="05000000000000000000" pitchFamily="2" charset="2"/>
              <a:buChar char="n"/>
            </a:pPr>
            <a:r>
              <a:rPr lang="en-GB" altLang="en-US" sz="2400" dirty="0"/>
              <a:t>GCSE Mathematics &amp; English retakes</a:t>
            </a:r>
          </a:p>
          <a:p>
            <a:pPr eaLnBrk="1" hangingPunct="1">
              <a:buSzPct val="80%"/>
              <a:buFont typeface="Wingdings" panose="05000000000000000000" pitchFamily="2" charset="2"/>
              <a:buChar char="n"/>
            </a:pPr>
            <a:endParaRPr lang="en-GB" altLang="en-US" sz="2400" dirty="0"/>
          </a:p>
          <a:p>
            <a:pPr eaLnBrk="1" hangingPunct="1">
              <a:buSzPct val="80%"/>
              <a:buFont typeface="Wingdings" panose="05000000000000000000" pitchFamily="2" charset="2"/>
              <a:buChar char="n"/>
            </a:pPr>
            <a:r>
              <a:rPr lang="en-GB" altLang="en-US" sz="2400" dirty="0"/>
              <a:t>Functional Skills Qualifications</a:t>
            </a:r>
          </a:p>
          <a:p>
            <a:pPr eaLnBrk="1" hangingPunct="1"/>
            <a:endParaRPr lang="en-GB" altLang="en-US" dirty="0"/>
          </a:p>
        </p:txBody>
      </p:sp>
      <p:pic>
        <p:nvPicPr>
          <p:cNvPr id="6" name="Picture 1">
            <a:extLst>
              <a:ext uri="{FF2B5EF4-FFF2-40B4-BE49-F238E27FC236}">
                <a16:creationId xmlns:a16="http://schemas.microsoft.com/office/drawing/2014/main" id="{291F0CDA-01D4-4528-838E-DB54D4673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933056"/>
            <a:ext cx="32766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392984927"/>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BC5E3A-9D5F-494D-89BD-25CC7C7D2DBF}"/>
              </a:ext>
            </a:extLst>
          </p:cNvPr>
          <p:cNvSpPr/>
          <p:nvPr/>
        </p:nvSpPr>
        <p:spPr>
          <a:xfrm>
            <a:off x="0" y="5661248"/>
            <a:ext cx="9144000" cy="1196752"/>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8650" y="1980371"/>
            <a:ext cx="7886700" cy="3942128"/>
          </a:xfrm>
        </p:spPr>
        <p:txBody>
          <a:bodyPr/>
          <a:lstStyle/>
          <a:p>
            <a:endParaRPr lang="en-GB" dirty="0"/>
          </a:p>
        </p:txBody>
      </p:sp>
      <p:sp>
        <p:nvSpPr>
          <p:cNvPr id="4" name="Title 1">
            <a:extLst>
              <a:ext uri="{FF2B5EF4-FFF2-40B4-BE49-F238E27FC236}">
                <a16:creationId xmlns:a16="http://schemas.microsoft.com/office/drawing/2014/main" id="{1B891DAB-6E0F-4AFC-BDDD-ED4E64CCCFDB}"/>
              </a:ext>
            </a:extLst>
          </p:cNvPr>
          <p:cNvSpPr txBox="1">
            <a:spLocks/>
          </p:cNvSpPr>
          <p:nvPr/>
        </p:nvSpPr>
        <p:spPr>
          <a:xfrm>
            <a:off x="404441" y="477062"/>
            <a:ext cx="8229600" cy="439737"/>
          </a:xfrm>
          <a:prstGeom prst="rect">
            <a:avLst/>
          </a:prstGeom>
        </p:spPr>
        <p:txBody>
          <a:bodyPr vert="horz" lIns="91440" tIns="45720" rIns="91440" bIns="45720" rtlCol="0" anchor="ctr">
            <a:no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fontAlgn="auto">
              <a:spcAft>
                <a:spcPts val="0"/>
              </a:spcAft>
              <a:defRPr/>
            </a:pPr>
            <a:r>
              <a:rPr lang="en-GB" sz="3200" b="1" dirty="0"/>
              <a:t>Where do I progress?</a:t>
            </a:r>
          </a:p>
        </p:txBody>
      </p:sp>
      <p:graphicFrame>
        <p:nvGraphicFramePr>
          <p:cNvPr id="5" name="Content Placeholder 3">
            <a:extLst>
              <a:ext uri="{FF2B5EF4-FFF2-40B4-BE49-F238E27FC236}">
                <a16:creationId xmlns:a16="http://schemas.microsoft.com/office/drawing/2014/main" id="{6BDC4F03-349F-4533-AB9B-BE58B53E6F9C}"/>
              </a:ext>
            </a:extLst>
          </p:cNvPr>
          <p:cNvGraphicFramePr>
            <a:graphicFrameLocks/>
          </p:cNvGraphicFramePr>
          <p:nvPr>
            <p:extLst>
              <p:ext uri="{D42A27DB-BD31-4B8C-83A1-F6EECF244321}">
                <p14:modId xmlns:p14="http://schemas.microsoft.com/office/powerpoint/2010/main" val="105180706"/>
              </p:ext>
            </p:extLst>
          </p:nvPr>
        </p:nvGraphicFramePr>
        <p:xfrm>
          <a:off x="523133" y="1124744"/>
          <a:ext cx="7992217" cy="5606885"/>
        </p:xfrm>
        <a:graphic>
          <a:graphicData uri="http://purl.oclc.org/ooxml/drawingml/table">
            <a:tbl>
              <a:tblPr/>
              <a:tblGrid>
                <a:gridCol w="7992217">
                  <a:extLst>
                    <a:ext uri="{9D8B030D-6E8A-4147-A177-3AD203B41FA5}">
                      <a16:colId xmlns:a16="http://schemas.microsoft.com/office/drawing/2014/main" val="3068090270"/>
                    </a:ext>
                  </a:extLst>
                </a:gridCol>
              </a:tblGrid>
              <a:tr h="960608">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
                        </a:lnSpc>
                        <a:spcBef>
                          <a:spcPct val="20%"/>
                        </a:spcBef>
                        <a:spcAft>
                          <a:spcPct val="0%"/>
                        </a:spcAft>
                        <a:buClr>
                          <a:schemeClr val="accent1"/>
                        </a:buClr>
                        <a:buSzPct val="80%"/>
                        <a:buFont typeface="Wingdings" panose="05000000000000000000" pitchFamily="2" charset="2"/>
                        <a:buNone/>
                        <a:tabLst/>
                      </a:pPr>
                      <a:r>
                        <a:rPr kumimoji="0" lang="en-GB" altLang="en-US" sz="1800" b="1" i="0" u="none" strike="noStrike" cap="none" normalizeH="0" baseline="0%" dirty="0">
                          <a:ln>
                            <a:noFill/>
                          </a:ln>
                          <a:solidFill>
                            <a:schemeClr val="tx1"/>
                          </a:solidFill>
                          <a:effectLst/>
                          <a:latin typeface="Tahoma" panose="020B0604030504040204" pitchFamily="34" charset="0"/>
                        </a:rPr>
                        <a:t>Extended Diploma in Public Services</a:t>
                      </a:r>
                      <a:endParaRPr kumimoji="0" lang="en-GB" altLang="en-US" sz="1800" b="0" i="0" u="none" strike="noStrike" cap="none" normalizeH="0" baseline="0%" dirty="0">
                        <a:ln>
                          <a:noFill/>
                        </a:ln>
                        <a:solidFill>
                          <a:schemeClr val="tx1"/>
                        </a:solidFill>
                        <a:effectLst/>
                        <a:latin typeface="Tahoma" panose="020B0604030504040204" pitchFamily="34" charset="0"/>
                      </a:endParaRPr>
                    </a:p>
                  </a:txBody>
                  <a:tcPr marL="91433" marR="9143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36915803"/>
                  </a:ext>
                </a:extLst>
              </a:tr>
              <a:tr h="4646277">
                <a:tc>
                  <a:txBody>
                    <a:bodyPr/>
                    <a:lstStyle>
                      <a:lvl1pPr defTabSz="685800">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0%"/>
                        </a:lnSpc>
                        <a:spcBef>
                          <a:spcPct val="0%"/>
                        </a:spcBef>
                        <a:spcAft>
                          <a:spcPct val="0%"/>
                        </a:spcAft>
                        <a:buClrTx/>
                        <a:buSzTx/>
                        <a:buFontTx/>
                        <a:buNone/>
                        <a:tabLst/>
                      </a:pPr>
                      <a:r>
                        <a:rPr lang="en-GB" sz="1600" dirty="0"/>
                        <a:t>This qualification has been developed to meet the needs of a broad spectrum of public service areas from uniformed roles in defence, emergency, security and justice, to non-uniformed roles in central and local government, as well as related voluntary and private sector agencies. </a:t>
                      </a:r>
                    </a:p>
                    <a:p>
                      <a:pPr marL="0" marR="0" lvl="0" indent="0" algn="just" defTabSz="685800" rtl="0" eaLnBrk="1" fontAlgn="base" latinLnBrk="0" hangingPunct="1">
                        <a:lnSpc>
                          <a:spcPct val="100%"/>
                        </a:lnSpc>
                        <a:spcBef>
                          <a:spcPct val="0%"/>
                        </a:spcBef>
                        <a:spcAft>
                          <a:spcPct val="0%"/>
                        </a:spcAft>
                        <a:buClrTx/>
                        <a:buSzTx/>
                        <a:buFontTx/>
                        <a:buNone/>
                        <a:tabLst/>
                      </a:pPr>
                      <a:endParaRPr lang="en-GB" sz="1600" dirty="0"/>
                    </a:p>
                    <a:p>
                      <a:pPr marL="0" marR="0" lvl="0" indent="0" algn="just" defTabSz="685800" rtl="0" eaLnBrk="1" fontAlgn="base" latinLnBrk="0" hangingPunct="1">
                        <a:lnSpc>
                          <a:spcPct val="100%"/>
                        </a:lnSpc>
                        <a:spcBef>
                          <a:spcPct val="0%"/>
                        </a:spcBef>
                        <a:spcAft>
                          <a:spcPct val="0%"/>
                        </a:spcAft>
                        <a:buClrTx/>
                        <a:buSzTx/>
                        <a:buFontTx/>
                        <a:buNone/>
                        <a:tabLst/>
                      </a:pPr>
                      <a:r>
                        <a:rPr lang="en-GB" sz="1600" dirty="0"/>
                        <a:t>You will gain a wide range of transferable skills needed for public service employment and have the opportunity to be involved in taster sessions, trips and visits. There will also be a programme of industry speakers. You will gain the knowledge, understanding and skills required for success in current and future employment, or for progression to courses such as BTEC Higher Nationals, Foundation degrees or Honours degrees.</a:t>
                      </a:r>
                    </a:p>
                    <a:p>
                      <a:pPr marL="0" marR="0" lvl="0" indent="0" algn="l" defTabSz="685800" rtl="0" eaLnBrk="1" fontAlgn="base" latinLnBrk="0" hangingPunct="1">
                        <a:lnSpc>
                          <a:spcPct val="1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Calibri" panose="020F0502020204030204" pitchFamily="34" charset="0"/>
                      </a:endParaRPr>
                    </a:p>
                  </a:txBody>
                  <a:tcPr marL="91433" marR="9143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464533477"/>
                  </a:ext>
                </a:extLst>
              </a:tr>
            </a:tbl>
          </a:graphicData>
        </a:graphic>
      </p:graphicFrame>
      <p:pic>
        <p:nvPicPr>
          <p:cNvPr id="6" name="Picture 2">
            <a:extLst>
              <a:ext uri="{FF2B5EF4-FFF2-40B4-BE49-F238E27FC236}">
                <a16:creationId xmlns:a16="http://schemas.microsoft.com/office/drawing/2014/main" id="{0E36A4A5-33C1-4A76-AD85-B8587DCAF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426100"/>
            <a:ext cx="6162050" cy="23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756464073"/>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6F77B3-0530-4264-AD06-F95954DA1DEC}"/>
              </a:ext>
            </a:extLst>
          </p:cNvPr>
          <p:cNvSpPr>
            <a:spLocks noGrp="1"/>
          </p:cNvSpPr>
          <p:nvPr>
            <p:ph type="title"/>
          </p:nvPr>
        </p:nvSpPr>
        <p:spPr>
          <a:xfrm>
            <a:off x="628650" y="332656"/>
            <a:ext cx="7467600" cy="774700"/>
          </a:xfrm>
        </p:spPr>
        <p:txBody>
          <a:bodyPr>
            <a:normAutofit fontScale="90%"/>
          </a:bodyPr>
          <a:lstStyle/>
          <a:p>
            <a:pPr eaLnBrk="1" hangingPunct="1"/>
            <a:br>
              <a:rPr lang="en-GB" altLang="en-US" sz="4800" b="1" u="sng" dirty="0">
                <a:latin typeface="Calibri" panose="020F0502020204030204" pitchFamily="34" charset="0"/>
              </a:rPr>
            </a:br>
            <a:r>
              <a:rPr lang="en-GB" altLang="en-US" sz="3600" b="1" dirty="0">
                <a:latin typeface="Calibri" panose="020F0502020204030204" pitchFamily="34" charset="0"/>
              </a:rPr>
              <a:t>Frequently Asked Questions</a:t>
            </a:r>
            <a:br>
              <a:rPr lang="en-GB" altLang="en-US" sz="4800" dirty="0">
                <a:latin typeface="Calibri" panose="020F0502020204030204" pitchFamily="34" charset="0"/>
              </a:rPr>
            </a:br>
            <a:endParaRPr lang="en-GB" altLang="en-US" sz="4800" dirty="0"/>
          </a:p>
        </p:txBody>
      </p:sp>
      <p:sp>
        <p:nvSpPr>
          <p:cNvPr id="5" name="Content Placeholder 2">
            <a:extLst>
              <a:ext uri="{FF2B5EF4-FFF2-40B4-BE49-F238E27FC236}">
                <a16:creationId xmlns:a16="http://schemas.microsoft.com/office/drawing/2014/main" id="{5C2952C8-E973-4FFF-B340-0C91EB561BFA}"/>
              </a:ext>
            </a:extLst>
          </p:cNvPr>
          <p:cNvSpPr>
            <a:spLocks noGrp="1"/>
          </p:cNvSpPr>
          <p:nvPr>
            <p:ph idx="1"/>
          </p:nvPr>
        </p:nvSpPr>
        <p:spPr>
          <a:xfrm>
            <a:off x="628650" y="1225962"/>
            <a:ext cx="8047806" cy="5274270"/>
          </a:xfrm>
        </p:spPr>
        <p:txBody>
          <a:bodyPr rtlCol="0">
            <a:normAutofit fontScale="92.5%" lnSpcReduction="20%"/>
          </a:bodyPr>
          <a:lstStyle/>
          <a:p>
            <a:pPr eaLnBrk="1" hangingPunct="1">
              <a:defRPr/>
            </a:pPr>
            <a:r>
              <a:rPr lang="en-GB" altLang="en-US" sz="2000" dirty="0"/>
              <a:t>How many days a week will I be at college? </a:t>
            </a:r>
          </a:p>
          <a:p>
            <a:pPr lvl="1" eaLnBrk="1" hangingPunct="1">
              <a:defRPr/>
            </a:pPr>
            <a:r>
              <a:rPr lang="en-GB" altLang="en-US" sz="1700" dirty="0"/>
              <a:t>Approximately 3 days a week in college and two independent study/industry experience days.</a:t>
            </a:r>
          </a:p>
          <a:p>
            <a:pPr eaLnBrk="1" hangingPunct="1">
              <a:defRPr/>
            </a:pPr>
            <a:r>
              <a:rPr lang="en-GB" altLang="en-US" sz="2000" dirty="0"/>
              <a:t>Will I have to purchase a college public services kit? </a:t>
            </a:r>
          </a:p>
          <a:p>
            <a:pPr lvl="1" eaLnBrk="1" hangingPunct="1">
              <a:defRPr/>
            </a:pPr>
            <a:r>
              <a:rPr lang="en-GB" altLang="en-US" sz="1700" dirty="0"/>
              <a:t>Yes, this is approximately £40 and will be discussed at enrolment.</a:t>
            </a:r>
          </a:p>
          <a:p>
            <a:pPr eaLnBrk="1" hangingPunct="1">
              <a:defRPr/>
            </a:pPr>
            <a:r>
              <a:rPr lang="en-GB" altLang="en-US" sz="2000" dirty="0"/>
              <a:t>Will I have the opportunity to resit my GCSEs? </a:t>
            </a:r>
          </a:p>
          <a:p>
            <a:pPr lvl="1" eaLnBrk="1" hangingPunct="1">
              <a:defRPr/>
            </a:pPr>
            <a:r>
              <a:rPr lang="en-GB" altLang="en-US" sz="1700" dirty="0"/>
              <a:t>Yes, unless you already have English and Maths at Grade 4, GCSE retakes will be built into your timetable.</a:t>
            </a:r>
          </a:p>
          <a:p>
            <a:pPr eaLnBrk="1" hangingPunct="1">
              <a:defRPr/>
            </a:pPr>
            <a:r>
              <a:rPr lang="en-GB" altLang="en-US" sz="2000" dirty="0"/>
              <a:t>What is college life like? </a:t>
            </a:r>
          </a:p>
          <a:p>
            <a:pPr lvl="1" eaLnBrk="1" hangingPunct="1">
              <a:defRPr/>
            </a:pPr>
            <a:r>
              <a:rPr lang="en-GB" altLang="en-US" sz="1700" dirty="0"/>
              <a:t>College is an adult learning environment. We will support you in all aspects of your learning, however as an adult learner we want you take responsibility for your learning.  You will have to ensure you are organised and adhere to all assessment deadlines.</a:t>
            </a:r>
          </a:p>
          <a:p>
            <a:pPr eaLnBrk="1" hangingPunct="1">
              <a:defRPr/>
            </a:pPr>
            <a:r>
              <a:rPr lang="en-GB" altLang="en-US" sz="2000" dirty="0"/>
              <a:t>Will my attendance and punctuality be monitored? </a:t>
            </a:r>
          </a:p>
          <a:p>
            <a:pPr lvl="1" eaLnBrk="1" hangingPunct="1">
              <a:defRPr/>
            </a:pPr>
            <a:r>
              <a:rPr lang="en-GB" altLang="en-US" sz="1700" dirty="0"/>
              <a:t>Yes the sport and public services department instil the highest regards for attendance and punctuality as this is required in the workplace.  </a:t>
            </a:r>
          </a:p>
          <a:p>
            <a:pPr lvl="1" eaLnBrk="1" hangingPunct="1">
              <a:defRPr/>
            </a:pPr>
            <a:r>
              <a:rPr lang="en-GB" altLang="en-US" sz="1700" dirty="0"/>
              <a:t>Your tutor will monitor your attendance weekly.</a:t>
            </a:r>
          </a:p>
          <a:p>
            <a:pPr eaLnBrk="1" hangingPunct="1">
              <a:defRPr/>
            </a:pPr>
            <a:r>
              <a:rPr lang="en-GB" altLang="en-US" sz="2000" dirty="0"/>
              <a:t>Can I access extra help at college?</a:t>
            </a:r>
          </a:p>
          <a:p>
            <a:pPr lvl="1" eaLnBrk="1" hangingPunct="1">
              <a:defRPr/>
            </a:pPr>
            <a:r>
              <a:rPr lang="en-GB" altLang="en-US" sz="1700" dirty="0"/>
              <a:t>Yes, speak with your tutor at enrolment, induction or throughout any part of your course to gain extra help. </a:t>
            </a:r>
          </a:p>
          <a:p>
            <a:pPr eaLnBrk="1" hangingPunct="1">
              <a:defRPr/>
            </a:pPr>
            <a:endParaRPr lang="en-GB" altLang="en-US" sz="2000" dirty="0"/>
          </a:p>
          <a:p>
            <a:pPr eaLnBrk="1" hangingPunct="1">
              <a:defRPr/>
            </a:pPr>
            <a:endParaRPr lang="en-GB" altLang="en-US" sz="2000" dirty="0"/>
          </a:p>
        </p:txBody>
      </p:sp>
    </p:spTree>
    <p:extLst>
      <p:ext uri="{BB962C8B-B14F-4D97-AF65-F5344CB8AC3E}">
        <p14:creationId xmlns:p14="http://schemas.microsoft.com/office/powerpoint/2010/main" val="2532536810"/>
      </p:ext>
    </p:extLst>
  </p:cSld>
  <p:clrMapOvr>
    <a:masterClrMapping/>
  </p:clrMapOvr>
</p:sld>
</file>

<file path=ppt/theme/theme1.xml><?xml version="1.0" encoding="utf-8"?>
<a:theme xmlns:a="http://purl.oclc.org/ooxml/drawingml/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
  <TotalTime>126</TotalTime>
  <Words>682</Words>
  <Application>Microsoft Office PowerPoint</Application>
  <PresentationFormat>On-screen Show (4:3)</PresentationFormat>
  <Paragraphs>77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Tahoma</vt:lpstr>
      <vt:lpstr>Wingdings</vt:lpstr>
      <vt:lpstr>Wingdings 2</vt:lpstr>
      <vt:lpstr>1_Office Theme</vt:lpstr>
      <vt:lpstr>PowerPoint Presentation</vt:lpstr>
      <vt:lpstr>Course Summary</vt:lpstr>
      <vt:lpstr>Programme of study</vt:lpstr>
      <vt:lpstr>Industry Experience</vt:lpstr>
      <vt:lpstr> Activities &amp; Trips </vt:lpstr>
      <vt:lpstr>Additional Activities/ Qualifications</vt:lpstr>
      <vt:lpstr>PowerPoint Presentation</vt:lpstr>
      <vt:lpstr> Frequently Asked Questions </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First Diploma in Sport Course</dc:title>
  <dc:creator>laura_rashleigh</dc:creator>
  <cp:lastModifiedBy>Anissa Lee</cp:lastModifiedBy>
  <cp:revision>20</cp:revision>
  <dcterms:created xsi:type="dcterms:W3CDTF">2009-04-27T16:29:23Z</dcterms:created>
  <dcterms:modified xsi:type="dcterms:W3CDTF">2020-05-28T10:26:48Z</dcterms:modified>
</cp:coreProperties>
</file>