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saveSubsetFonts="1" conformance="strict">
  <p:sldMasterIdLst>
    <p:sldMasterId id="2147483718" r:id="rId1"/>
  </p:sldMasterIdLst>
  <p:sldIdLst>
    <p:sldId id="267" r:id="rId2"/>
    <p:sldId id="268" r:id="rId3"/>
    <p:sldId id="269" r:id="rId4"/>
    <p:sldId id="270" r:id="rId5"/>
    <p:sldId id="257" r:id="rId6"/>
    <p:sldId id="271" r:id="rId7"/>
    <p:sldId id="273" r:id="rId8"/>
    <p:sldId id="272" r:id="rId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purl.oclc.org/ooxml/drawingml/main" xmlns:r="http://purl.oclc.org/ooxml/officeDocument/relationships" xmlns:p="http://purl.oclc.org/ooxml/presentationml/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purl.oclc.org/ooxml/drawingml/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
            </a:schemeClr>
          </a:solidFill>
        </a:fill>
      </a:tcStyle>
    </a:wholeTbl>
    <a:band1H>
      <a:tcStyle>
        <a:tcBdr/>
        <a:fill>
          <a:solidFill>
            <a:schemeClr val="accent1">
              <a:tint val="40%"/>
            </a:schemeClr>
          </a:solidFill>
        </a:fill>
      </a:tcStyle>
    </a:band1H>
    <a:band2H>
      <a:tcStyle>
        <a:tcBdr/>
      </a:tcStyle>
    </a:band2H>
    <a:band1V>
      <a:tcStyle>
        <a:tcBdr/>
        <a:fill>
          <a:solidFill>
            <a:schemeClr val="accent1">
              <a:tint val="4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purl.oclc.org/ooxml/drawingml/main" xmlns:r="http://purl.oclc.org/ooxml/officeDocument/relationships" xmlns:p="http://purl.oclc.org/ooxml/presentationml/main" lastView="sldThumbnailView">
  <p:normalViewPr>
    <p:restoredLeft sz="15.62%"/>
    <p:restoredTop sz="94.66%"/>
  </p:normalViewPr>
  <p:slideViewPr>
    <p:cSldViewPr>
      <p:cViewPr varScale="1">
        <p:scale>
          <a:sx n="69" d="100"/>
          <a:sy n="69" d="100"/>
        </p:scale>
        <p:origin x="160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purl.oclc.org/ooxml/officeDocument/relationships/slide" Target="slides/slide7.xml"/><Relationship Id="rId13" Type="http://purl.oclc.org/ooxml/officeDocument/relationships/tableStyles" Target="tableStyles.xml"/><Relationship Id="rId3" Type="http://purl.oclc.org/ooxml/officeDocument/relationships/slide" Target="slides/slide2.xml"/><Relationship Id="rId7" Type="http://purl.oclc.org/ooxml/officeDocument/relationships/slide" Target="slides/slide6.xml"/><Relationship Id="rId12" Type="http://purl.oclc.org/ooxml/officeDocument/relationships/theme" Target="theme/theme1.xml"/><Relationship Id="rId2" Type="http://purl.oclc.org/ooxml/officeDocument/relationships/slide" Target="slides/slide1.xml"/><Relationship Id="rId1" Type="http://purl.oclc.org/ooxml/officeDocument/relationships/slideMaster" Target="slideMasters/slideMaster1.xml"/><Relationship Id="rId6" Type="http://purl.oclc.org/ooxml/officeDocument/relationships/slide" Target="slides/slide5.xml"/><Relationship Id="rId11" Type="http://purl.oclc.org/ooxml/officeDocument/relationships/viewProps" Target="viewProps.xml"/><Relationship Id="rId5" Type="http://purl.oclc.org/ooxml/officeDocument/relationships/slide" Target="slides/slide4.xml"/><Relationship Id="rId10" Type="http://purl.oclc.org/ooxml/officeDocument/relationships/presProps" Target="presProps.xml"/><Relationship Id="rId4" Type="http://purl.oclc.org/ooxml/officeDocument/relationships/slide" Target="slides/slide3.xml"/><Relationship Id="rId9" Type="http://purl.oclc.org/ooxml/officeDocument/relationships/slide" Target="slides/slide8.xml"/></Relationships>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AD8020-643E-42F1-BE78-8760CA45F009}"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3375328062"/>
      </p:ext>
    </p:extLst>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D8020-643E-42F1-BE78-8760CA45F009}"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1129157765"/>
      </p:ext>
    </p:extLst>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D8020-643E-42F1-BE78-8760CA45F009}"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833126678"/>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D8020-643E-42F1-BE78-8760CA45F009}"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511448255"/>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
                  </a:schemeClr>
                </a:solidFill>
              </a:defRPr>
            </a:lvl2pPr>
            <a:lvl3pPr marL="914400" indent="0">
              <a:buNone/>
              <a:defRPr sz="1800">
                <a:solidFill>
                  <a:schemeClr val="tx1">
                    <a:tint val="75%"/>
                  </a:schemeClr>
                </a:solidFill>
              </a:defRPr>
            </a:lvl3pPr>
            <a:lvl4pPr marL="1371600" indent="0">
              <a:buNone/>
              <a:defRPr sz="1600">
                <a:solidFill>
                  <a:schemeClr val="tx1">
                    <a:tint val="75%"/>
                  </a:schemeClr>
                </a:solidFill>
              </a:defRPr>
            </a:lvl4pPr>
            <a:lvl5pPr marL="1828800" indent="0">
              <a:buNone/>
              <a:defRPr sz="1600">
                <a:solidFill>
                  <a:schemeClr val="tx1">
                    <a:tint val="75%"/>
                  </a:schemeClr>
                </a:solidFill>
              </a:defRPr>
            </a:lvl5pPr>
            <a:lvl6pPr marL="2286000" indent="0">
              <a:buNone/>
              <a:defRPr sz="1600">
                <a:solidFill>
                  <a:schemeClr val="tx1">
                    <a:tint val="75%"/>
                  </a:schemeClr>
                </a:solidFill>
              </a:defRPr>
            </a:lvl6pPr>
            <a:lvl7pPr marL="2743200" indent="0">
              <a:buNone/>
              <a:defRPr sz="1600">
                <a:solidFill>
                  <a:schemeClr val="tx1">
                    <a:tint val="75%"/>
                  </a:schemeClr>
                </a:solidFill>
              </a:defRPr>
            </a:lvl7pPr>
            <a:lvl8pPr marL="3200400" indent="0">
              <a:buNone/>
              <a:defRPr sz="1600">
                <a:solidFill>
                  <a:schemeClr val="tx1">
                    <a:tint val="75%"/>
                  </a:schemeClr>
                </a:solidFill>
              </a:defRPr>
            </a:lvl8pPr>
            <a:lvl9pPr marL="3657600" indent="0">
              <a:buNone/>
              <a:defRPr sz="1600">
                <a:solidFill>
                  <a:schemeClr val="tx1">
                    <a:tint val="75%"/>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AD8020-643E-42F1-BE78-8760CA45F009}"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1218738312"/>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AD8020-643E-42F1-BE78-8760CA45F009}"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514521584"/>
      </p:ext>
    </p:extLst>
  </p:cSld>
  <p:clrMapOvr>
    <a:masterClrMapping/>
  </p:clrMapOvr>
</p:sldLayout>
</file>

<file path=ppt/slideLayouts/slideLayout5.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AD8020-643E-42F1-BE78-8760CA45F009}" type="datetimeFigureOut">
              <a:rPr lang="en-GB" smtClean="0"/>
              <a:t>28/05/2020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496107978"/>
      </p:ext>
    </p:extLst>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AD8020-643E-42F1-BE78-8760CA45F009}" type="datetimeFigureOut">
              <a:rPr lang="en-GB" smtClean="0"/>
              <a:t>28/05/2020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383785721"/>
      </p:ext>
    </p:extLst>
  </p:cSld>
  <p:clrMapOvr>
    <a:masterClrMapping/>
  </p:clrMapOvr>
</p:sldLayout>
</file>

<file path=ppt/slideLayouts/slideLayout7.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D8020-643E-42F1-BE78-8760CA45F009}" type="datetimeFigureOut">
              <a:rPr lang="en-GB" smtClean="0"/>
              <a:t>28/05/2020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1786623942"/>
      </p:ext>
    </p:extLst>
  </p:cSld>
  <p:clrMapOvr>
    <a:masterClrMapping/>
  </p:clrMapOvr>
</p:sldLayout>
</file>

<file path=ppt/slideLayouts/slideLayout8.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AD8020-643E-42F1-BE78-8760CA45F009}"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1698350813"/>
      </p:ext>
    </p:extLst>
  </p:cSld>
  <p:clrMapOvr>
    <a:masterClrMapping/>
  </p:clrMapOvr>
</p:sldLayout>
</file>

<file path=ppt/slideLayouts/slideLayout9.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AD8020-643E-42F1-BE78-8760CA45F009}"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7B6DC0-37CE-41CE-861E-EC0D023B9DF0}" type="slidenum">
              <a:rPr lang="en-GB" smtClean="0"/>
              <a:t>‹#›</a:t>
            </a:fld>
            <a:endParaRPr lang="en-GB"/>
          </a:p>
        </p:txBody>
      </p:sp>
    </p:spTree>
    <p:extLst>
      <p:ext uri="{BB962C8B-B14F-4D97-AF65-F5344CB8AC3E}">
        <p14:creationId xmlns:p14="http://schemas.microsoft.com/office/powerpoint/2010/main" val="2662517412"/>
      </p:ext>
    </p:extLst>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theme" Target="../theme/theme1.xml"/><Relationship Id="rId2" Type="http://purl.oclc.org/ooxml/officeDocument/relationships/slideLayout" Target="../slideLayouts/slideLayout2.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s>
</file>

<file path=ppt/slideMasters/slideMaster1.xml><?xml version="1.0" encoding="utf-8"?>
<p:sld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
                  </a:schemeClr>
                </a:solidFill>
              </a:defRPr>
            </a:lvl1pPr>
          </a:lstStyle>
          <a:p>
            <a:fld id="{B6AD8020-643E-42F1-BE78-8760CA45F009}" type="datetimeFigureOut">
              <a:rPr lang="en-GB" smtClean="0"/>
              <a:t>28/05/2020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
                  </a:schemeClr>
                </a:solidFill>
              </a:defRPr>
            </a:lvl1pPr>
          </a:lstStyle>
          <a:p>
            <a:fld id="{0F7B6DC0-37CE-41CE-861E-EC0D023B9DF0}" type="slidenum">
              <a:rPr lang="en-GB" smtClean="0"/>
              <a:t>‹#›</a:t>
            </a:fld>
            <a:endParaRPr lang="en-GB"/>
          </a:p>
        </p:txBody>
      </p:sp>
    </p:spTree>
    <p:extLst>
      <p:ext uri="{BB962C8B-B14F-4D97-AF65-F5344CB8AC3E}">
        <p14:creationId xmlns:p14="http://schemas.microsoft.com/office/powerpoint/2010/main" val="56323502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purl.oclc.org/ooxml/officeDocument/relationships/image" Target="../media/image2.png"/><Relationship Id="rId2" Type="http://purl.oclc.org/ooxml/officeDocument/relationships/image" Target="../media/image1.jpg"/><Relationship Id="rId1" Type="http://purl.oclc.org/ooxml/officeDocument/relationships/slideLayout" Target="../slideLayouts/slideLayout2.xml"/><Relationship Id="rId4" Type="http://purl.oclc.org/ooxml/officeDocument/relationships/image" Target="../media/image3.png"/></Relationships>
</file>

<file path=ppt/slides/_rels/slide2.xml.rels><?xml version="1.0" encoding="UTF-8" standalone="yes"?>
<Relationships xmlns="http://schemas.openxmlformats.org/package/2006/relationships"><Relationship Id="rId2" Type="http://purl.oclc.org/ooxml/officeDocument/relationships/image" Target="../media/image1.jpg"/><Relationship Id="rId1" Type="http://purl.oclc.org/ooxml/officeDocument/relationships/slideLayout" Target="../slideLayouts/slideLayout2.xml"/></Relationships>
</file>

<file path=ppt/slides/_rels/slide3.xml.rels><?xml version="1.0" encoding="UTF-8" standalone="yes"?>
<Relationships xmlns="http://schemas.openxmlformats.org/package/2006/relationships"><Relationship Id="rId3" Type="http://purl.oclc.org/ooxml/officeDocument/relationships/hyperlink" Target="http://images.google.co.uk/imgres?imgurl=http://content5.videojug.com/bc/bc3d187b-ea85-603d-b9cb-ff0008c9edea/football-drills-short-passing.jpg&amp;imgrefurl=http://www.videojug.com/film/football-drills-short-passing&amp;usg=__ZNlvxPxhFxB6i_D6Vh5iynTal1w=&amp;h=576&amp;w=1024&amp;sz=83&amp;hl=en&amp;start=19&amp;tbnid=w6idLyO5TT0xAM:&amp;tbnh=84&amp;tbnw=150&amp;prev=/images%3Fq%3Dfootball%2Bdrills%26gbv%3D2%26hl%3Den" TargetMode="External"/><Relationship Id="rId2" Type="http://purl.oclc.org/ooxml/officeDocument/relationships/image" Target="../media/image1.jpg"/><Relationship Id="rId1" Type="http://purl.oclc.org/ooxml/officeDocument/relationships/slideLayout" Target="../slideLayouts/slideLayout2.xml"/><Relationship Id="rId6" Type="http://purl.oclc.org/ooxml/officeDocument/relationships/image" Target="../media/image5.jpeg"/><Relationship Id="rId5" Type="http://purl.oclc.org/ooxml/officeDocument/relationships/hyperlink" Target="http://images.google.co.uk/imgres?imgurl=http://www.chiltern.gov.uk/images/PhotosToGoUnlimited-871721.jpg&amp;imgrefurl=http://www.chiltern.gov.uk/site/scripts/documents_info.php%3FdocumentID%3D121%26pageNumber%3D7&amp;usg=__C5s9utuzTQAoJlZOgoZfI9Q3Cj0=&amp;h=745&amp;w=1105&amp;sz=86&amp;hl=en&amp;start=5&amp;tbnid=iXscygP3WKHP5M:&amp;tbnh=101&amp;tbnw=150&amp;prev=/images%3Fq%3Dsports%2Bcoaching%26gbv%3D2%26hl%3Den%26sa%3DX" TargetMode="External"/><Relationship Id="rId4" Type="http://purl.oclc.org/ooxml/officeDocument/relationships/image" Target="../media/image4.jpeg"/></Relationships>
</file>

<file path=ppt/slides/_rels/slide4.xml.rels><?xml version="1.0" encoding="UTF-8" standalone="yes"?>
<Relationships xmlns="http://schemas.openxmlformats.org/package/2006/relationships"><Relationship Id="rId3" Type="http://purl.oclc.org/ooxml/officeDocument/relationships/image" Target="../media/image6.png"/><Relationship Id="rId2" Type="http://purl.oclc.org/ooxml/officeDocument/relationships/image" Target="../media/image1.jpg"/><Relationship Id="rId1" Type="http://purl.oclc.org/ooxml/officeDocument/relationships/slideLayout" Target="../slideLayouts/slideLayout2.xml"/><Relationship Id="rId5" Type="http://purl.oclc.org/ooxml/officeDocument/relationships/image" Target="../media/image8.png"/><Relationship Id="rId4" Type="http://purl.oclc.org/ooxml/officeDocument/relationships/image" Target="../media/image7.png"/></Relationships>
</file>

<file path=ppt/slides/_rels/slide5.xml.rels><?xml version="1.0" encoding="UTF-8" standalone="yes"?>
<Relationships xmlns="http://schemas.openxmlformats.org/package/2006/relationships"><Relationship Id="rId3" Type="http://purl.oclc.org/ooxml/officeDocument/relationships/image" Target="../media/image9.png"/><Relationship Id="rId2" Type="http://purl.oclc.org/ooxml/officeDocument/relationships/image" Target="../media/image1.jpg"/><Relationship Id="rId1" Type="http://purl.oclc.org/ooxml/officeDocument/relationships/slideLayout" Target="../slideLayouts/slideLayout2.xml"/><Relationship Id="rId5" Type="http://purl.oclc.org/ooxml/officeDocument/relationships/image" Target="../media/image11.png"/><Relationship Id="rId4" Type="http://purl.oclc.org/ooxml/officeDocument/relationships/image" Target="../media/image10.png"/></Relationships>
</file>

<file path=ppt/slides/_rels/slide6.xml.rels><?xml version="1.0" encoding="UTF-8" standalone="yes"?>
<Relationships xmlns="http://schemas.openxmlformats.org/package/2006/relationships"><Relationship Id="rId3" Type="http://purl.oclc.org/ooxml/officeDocument/relationships/image" Target="../media/image12.jpeg"/><Relationship Id="rId2" Type="http://purl.oclc.org/ooxml/officeDocument/relationships/image" Target="../media/image1.jpg"/><Relationship Id="rId1" Type="http://purl.oclc.org/ooxml/officeDocument/relationships/slideLayout" Target="../slideLayouts/slideLayout2.xml"/></Relationships>
</file>

<file path=ppt/slides/_rels/slide7.xml.rels><?xml version="1.0" encoding="UTF-8" standalone="yes"?>
<Relationships xmlns="http://schemas.openxmlformats.org/package/2006/relationships"><Relationship Id="rId2" Type="http://purl.oclc.org/ooxml/officeDocument/relationships/image" Target="../media/image1.jpg"/><Relationship Id="rId1" Type="http://purl.oclc.org/ooxml/officeDocument/relationships/slideLayout" Target="../slideLayouts/slideLayout2.xml"/></Relationships>
</file>

<file path=ppt/slides/_rels/slide8.xml.rels><?xml version="1.0" encoding="UTF-8" standalone="yes"?>
<Relationships xmlns="http://schemas.openxmlformats.org/package/2006/relationships"><Relationship Id="rId2" Type="http://purl.oclc.org/ooxml/officeDocument/relationships/image" Target="../media/image1.jpg"/><Relationship Id="rId1" Type="http://purl.oclc.org/ooxml/officeDocument/relationships/slideLayout" Target="../slideLayouts/slideLayout2.xml"/></Relationships>
</file>

<file path=ppt/slides/slide1.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366E65-84F9-49CF-9F9D-A5CB20A907EB}"/>
              </a:ext>
            </a:extLst>
          </p:cNvPr>
          <p:cNvSpPr txBox="1">
            <a:spLocks/>
          </p:cNvSpPr>
          <p:nvPr/>
        </p:nvSpPr>
        <p:spPr>
          <a:xfrm>
            <a:off x="251520" y="908720"/>
            <a:ext cx="8353425" cy="1428750"/>
          </a:xfrm>
          <a:prstGeom prst="rect">
            <a:avLst/>
          </a:prstGeom>
        </p:spPr>
        <p:txBody>
          <a:bodyPr vert="horz" lIns="91440" tIns="45720" rIns="91440" bIns="45720" rtlCol="0" anchor="ctr">
            <a:normAutofit/>
          </a:bodyPr>
          <a:lstStyle>
            <a:lvl1pPr algn="l" defTabSz="914400" rtl="0" eaLnBrk="1" latinLnBrk="0" hangingPunct="1">
              <a:lnSpc>
                <a:spcPct val="90%"/>
              </a:lnSpc>
              <a:spcBef>
                <a:spcPct val="0%"/>
              </a:spcBef>
              <a:buNone/>
              <a:defRPr sz="4400" kern="1200">
                <a:solidFill>
                  <a:schemeClr val="tx1"/>
                </a:solidFill>
                <a:latin typeface="+mj-lt"/>
                <a:ea typeface="+mj-ea"/>
                <a:cs typeface="+mj-cs"/>
              </a:defRPr>
            </a:lvl1pPr>
          </a:lstStyle>
          <a:p>
            <a:pPr algn="ctr" fontAlgn="auto">
              <a:spcAft>
                <a:spcPts val="0"/>
              </a:spcAft>
            </a:pPr>
            <a:r>
              <a:rPr lang="en-GB" altLang="en-US" dirty="0"/>
              <a:t>NCFE Level 2 Diploma in </a:t>
            </a:r>
          </a:p>
          <a:p>
            <a:pPr algn="ctr" fontAlgn="auto">
              <a:spcAft>
                <a:spcPts val="0"/>
              </a:spcAft>
            </a:pPr>
            <a:r>
              <a:rPr lang="en-GB" altLang="en-US" dirty="0"/>
              <a:t>Sport and Exercise</a:t>
            </a:r>
          </a:p>
        </p:txBody>
      </p:sp>
      <p:pic>
        <p:nvPicPr>
          <p:cNvPr id="5" name="Picture 2">
            <a:extLst>
              <a:ext uri="{FF2B5EF4-FFF2-40B4-BE49-F238E27FC236}">
                <a16:creationId xmlns:a16="http://schemas.microsoft.com/office/drawing/2014/main" id="{7E74C9D7-32E3-48E7-964D-1D7B937AAB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7288" y="3068960"/>
            <a:ext cx="2031076" cy="276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6" name="Picture 3">
            <a:extLst>
              <a:ext uri="{FF2B5EF4-FFF2-40B4-BE49-F238E27FC236}">
                <a16:creationId xmlns:a16="http://schemas.microsoft.com/office/drawing/2014/main" id="{8EBF42EA-1234-42C0-A2F3-E5FA6C2270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3068961"/>
            <a:ext cx="4150902" cy="276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7" name="Subtitle 2">
            <a:extLst>
              <a:ext uri="{FF2B5EF4-FFF2-40B4-BE49-F238E27FC236}">
                <a16:creationId xmlns:a16="http://schemas.microsoft.com/office/drawing/2014/main" id="{A094C8B2-14ED-4D71-9776-A9D8E636C85C}"/>
              </a:ext>
            </a:extLst>
          </p:cNvPr>
          <p:cNvSpPr txBox="1">
            <a:spLocks/>
          </p:cNvSpPr>
          <p:nvPr/>
        </p:nvSpPr>
        <p:spPr>
          <a:xfrm>
            <a:off x="1467288" y="2420888"/>
            <a:ext cx="6172200" cy="377155"/>
          </a:xfrm>
          <a:prstGeom prst="rect">
            <a:avLst/>
          </a:prstGeom>
        </p:spPr>
        <p:txBody>
          <a:bodyPr vert="horz" lIns="91440" tIns="45720" rIns="91440" bIns="45720" rtlCol="0">
            <a:normAutofit fontScale="92.5%" lnSpcReduction="10%"/>
          </a:bodyPr>
          <a:lstStyle>
            <a:lvl1pPr marL="0" indent="0" algn="ctr" defTabSz="914400" rtl="0" eaLnBrk="1" latinLnBrk="0" hangingPunct="1">
              <a:lnSpc>
                <a:spcPct val="9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en-GB" altLang="en-US" dirty="0"/>
              <a:t>Course Leader and Tutor Laura Summers</a:t>
            </a:r>
          </a:p>
          <a:p>
            <a:pPr fontAlgn="auto">
              <a:spcAft>
                <a:spcPts val="0"/>
              </a:spcAft>
            </a:pPr>
            <a:endParaRPr lang="en-GB" altLang="en-US" dirty="0"/>
          </a:p>
        </p:txBody>
      </p:sp>
    </p:spTree>
    <p:extLst>
      <p:ext uri="{BB962C8B-B14F-4D97-AF65-F5344CB8AC3E}">
        <p14:creationId xmlns:p14="http://schemas.microsoft.com/office/powerpoint/2010/main" val="2908344358"/>
      </p:ext>
    </p:extLst>
  </p:cSld>
  <p:clrMapOvr>
    <a:masterClrMapping/>
  </p:clrMapOvr>
</p:sld>
</file>

<file path=ppt/slides/slide2.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4C8ED13-B15A-4B6B-B977-08BEF111836A}"/>
              </a:ext>
            </a:extLst>
          </p:cNvPr>
          <p:cNvSpPr>
            <a:spLocks noGrp="1"/>
          </p:cNvSpPr>
          <p:nvPr>
            <p:ph type="title"/>
          </p:nvPr>
        </p:nvSpPr>
        <p:spPr>
          <a:xfrm>
            <a:off x="628650" y="600919"/>
            <a:ext cx="7200800" cy="471586"/>
          </a:xfrm>
        </p:spPr>
        <p:txBody>
          <a:bodyPr>
            <a:noAutofit/>
          </a:bodyPr>
          <a:lstStyle/>
          <a:p>
            <a:pPr eaLnBrk="1" hangingPunct="1"/>
            <a:r>
              <a:rPr lang="en-GB" altLang="en-US" sz="3200" b="1" dirty="0"/>
              <a:t>Course Summary</a:t>
            </a:r>
          </a:p>
        </p:txBody>
      </p:sp>
      <p:sp>
        <p:nvSpPr>
          <p:cNvPr id="7" name="Content Placeholder 2">
            <a:extLst>
              <a:ext uri="{FF2B5EF4-FFF2-40B4-BE49-F238E27FC236}">
                <a16:creationId xmlns:a16="http://schemas.microsoft.com/office/drawing/2014/main" id="{EF4EC334-837F-4744-B73B-6001877B5B52}"/>
              </a:ext>
            </a:extLst>
          </p:cNvPr>
          <p:cNvSpPr>
            <a:spLocks noGrp="1"/>
          </p:cNvSpPr>
          <p:nvPr>
            <p:ph idx="1"/>
          </p:nvPr>
        </p:nvSpPr>
        <p:spPr>
          <a:xfrm>
            <a:off x="628650" y="1268760"/>
            <a:ext cx="7975798" cy="4844206"/>
          </a:xfrm>
        </p:spPr>
        <p:txBody>
          <a:bodyPr rtlCol="0">
            <a:normAutofit fontScale="70%" lnSpcReduction="20%"/>
          </a:bodyPr>
          <a:lstStyle/>
          <a:p>
            <a:pPr eaLnBrk="1" fontAlgn="auto" hangingPunct="1">
              <a:spcAft>
                <a:spcPts val="0"/>
              </a:spcAft>
              <a:defRPr/>
            </a:pPr>
            <a:r>
              <a:rPr lang="en-GB" dirty="0"/>
              <a:t>This nationally recognised qualification is a practical, work-related one year course.</a:t>
            </a:r>
          </a:p>
          <a:p>
            <a:pPr eaLnBrk="1" fontAlgn="auto" hangingPunct="1">
              <a:spcAft>
                <a:spcPts val="0"/>
              </a:spcAft>
              <a:defRPr/>
            </a:pPr>
            <a:endParaRPr lang="en-GB" dirty="0"/>
          </a:p>
          <a:p>
            <a:pPr eaLnBrk="1" fontAlgn="auto" hangingPunct="1">
              <a:spcAft>
                <a:spcPts val="0"/>
              </a:spcAft>
              <a:defRPr/>
            </a:pPr>
            <a:r>
              <a:rPr lang="en-GB" dirty="0"/>
              <a:t>Qualification is made up of seven units.</a:t>
            </a:r>
          </a:p>
          <a:p>
            <a:pPr marL="0" indent="0" eaLnBrk="1" fontAlgn="auto" hangingPunct="1">
              <a:spcAft>
                <a:spcPts val="0"/>
              </a:spcAft>
              <a:buFont typeface="Arial" panose="020B0604020202020204" pitchFamily="34" charset="0"/>
              <a:buNone/>
              <a:defRPr/>
            </a:pPr>
            <a:endParaRPr lang="en-GB" dirty="0"/>
          </a:p>
          <a:p>
            <a:pPr eaLnBrk="1" fontAlgn="auto" hangingPunct="1">
              <a:spcAft>
                <a:spcPts val="0"/>
              </a:spcAft>
              <a:defRPr/>
            </a:pPr>
            <a:r>
              <a:rPr lang="en-GB" dirty="0"/>
              <a:t>Assessment for the course is by course work, assignments are based on realistic workplace situations, activities and demands</a:t>
            </a:r>
          </a:p>
          <a:p>
            <a:pPr eaLnBrk="1" fontAlgn="auto" hangingPunct="1">
              <a:spcAft>
                <a:spcPts val="0"/>
              </a:spcAft>
              <a:defRPr/>
            </a:pPr>
            <a:endParaRPr lang="en-GB" dirty="0"/>
          </a:p>
          <a:p>
            <a:pPr eaLnBrk="1" fontAlgn="auto" hangingPunct="1">
              <a:spcAft>
                <a:spcPts val="0"/>
              </a:spcAft>
              <a:defRPr/>
            </a:pPr>
            <a:r>
              <a:rPr lang="en-GB" dirty="0"/>
              <a:t>Entry Requirements are 4 GCSEs at grade 3 or D to include English and Maths or a BTEC Foundation Certificate in a related subject.</a:t>
            </a:r>
          </a:p>
          <a:p>
            <a:pPr eaLnBrk="1" fontAlgn="auto" hangingPunct="1">
              <a:spcAft>
                <a:spcPts val="0"/>
              </a:spcAft>
              <a:defRPr/>
            </a:pPr>
            <a:endParaRPr lang="en-GB" dirty="0"/>
          </a:p>
          <a:p>
            <a:pPr eaLnBrk="1" fontAlgn="auto" hangingPunct="1">
              <a:spcAft>
                <a:spcPts val="0"/>
              </a:spcAft>
              <a:defRPr/>
            </a:pPr>
            <a:r>
              <a:rPr lang="en-GB" dirty="0"/>
              <a:t>You will develop a range of skills, techniques, personal qualities and attitudes essential for a career in sport-specific employment. </a:t>
            </a:r>
          </a:p>
          <a:p>
            <a:pPr eaLnBrk="1" fontAlgn="auto" hangingPunct="1">
              <a:spcAft>
                <a:spcPts val="0"/>
              </a:spcAft>
              <a:defRPr/>
            </a:pPr>
            <a:endParaRPr lang="en-GB" dirty="0"/>
          </a:p>
          <a:p>
            <a:pPr eaLnBrk="1" fontAlgn="auto" hangingPunct="1">
              <a:spcAft>
                <a:spcPts val="0"/>
              </a:spcAft>
              <a:defRPr/>
            </a:pPr>
            <a:r>
              <a:rPr lang="en-GB" dirty="0"/>
              <a:t>You will benefit from being taught by a well-qualified team of lecturers with substantial teaching and practical experience</a:t>
            </a:r>
          </a:p>
        </p:txBody>
      </p:sp>
    </p:spTree>
    <p:extLst>
      <p:ext uri="{BB962C8B-B14F-4D97-AF65-F5344CB8AC3E}">
        <p14:creationId xmlns:p14="http://schemas.microsoft.com/office/powerpoint/2010/main" val="3168374185"/>
      </p:ext>
    </p:extLst>
  </p:cSld>
  <p:clrMapOvr>
    <a:masterClrMapping/>
  </p:clrMapOvr>
</p:sld>
</file>

<file path=ppt/slides/slide3.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7CF9185-4F59-4E35-A4F9-3B15EEC77314}"/>
              </a:ext>
            </a:extLst>
          </p:cNvPr>
          <p:cNvSpPr>
            <a:spLocks noGrp="1"/>
          </p:cNvSpPr>
          <p:nvPr>
            <p:ph type="title"/>
          </p:nvPr>
        </p:nvSpPr>
        <p:spPr>
          <a:xfrm>
            <a:off x="457200" y="620688"/>
            <a:ext cx="7313240" cy="380008"/>
          </a:xfrm>
        </p:spPr>
        <p:txBody>
          <a:bodyPr>
            <a:noAutofit/>
          </a:bodyPr>
          <a:lstStyle/>
          <a:p>
            <a:pPr eaLnBrk="1" hangingPunct="1"/>
            <a:r>
              <a:rPr lang="en-GB" altLang="en-US" sz="3200" b="1" dirty="0"/>
              <a:t>Programme of study</a:t>
            </a:r>
          </a:p>
        </p:txBody>
      </p:sp>
      <p:sp>
        <p:nvSpPr>
          <p:cNvPr id="9" name="Content Placeholder 2">
            <a:extLst>
              <a:ext uri="{FF2B5EF4-FFF2-40B4-BE49-F238E27FC236}">
                <a16:creationId xmlns:a16="http://schemas.microsoft.com/office/drawing/2014/main" id="{099BCA2D-C984-4F5F-9B27-05866D6FDAD3}"/>
              </a:ext>
            </a:extLst>
          </p:cNvPr>
          <p:cNvSpPr>
            <a:spLocks noGrp="1"/>
          </p:cNvSpPr>
          <p:nvPr>
            <p:ph idx="1"/>
          </p:nvPr>
        </p:nvSpPr>
        <p:spPr>
          <a:xfrm>
            <a:off x="457200" y="1340768"/>
            <a:ext cx="8363272" cy="4446810"/>
          </a:xfrm>
        </p:spPr>
        <p:txBody>
          <a:bodyPr>
            <a:normAutofit fontScale="92.5%" lnSpcReduction="20%"/>
          </a:bodyPr>
          <a:lstStyle/>
          <a:p>
            <a:pPr marL="0" indent="0" eaLnBrk="1" hangingPunct="1">
              <a:buSzPct val="80%"/>
              <a:buFont typeface="Arial" panose="020B0604020202020204" pitchFamily="34" charset="0"/>
              <a:buNone/>
            </a:pPr>
            <a:r>
              <a:rPr lang="en-GB" altLang="en-US" sz="2000" dirty="0"/>
              <a:t>Anatomy and Physiology for Exercise</a:t>
            </a:r>
          </a:p>
          <a:p>
            <a:pPr marL="0" indent="0" eaLnBrk="1" hangingPunct="1">
              <a:buSzPct val="80%"/>
              <a:buFont typeface="Arial" panose="020B0604020202020204" pitchFamily="34" charset="0"/>
              <a:buNone/>
            </a:pPr>
            <a:endParaRPr lang="en-GB" altLang="en-US" sz="2000" dirty="0"/>
          </a:p>
          <a:p>
            <a:pPr marL="0" indent="0" eaLnBrk="1" hangingPunct="1">
              <a:buSzPct val="80%"/>
              <a:buFont typeface="Arial" panose="020B0604020202020204" pitchFamily="34" charset="0"/>
              <a:buNone/>
            </a:pPr>
            <a:r>
              <a:rPr lang="en-GB" altLang="en-US" sz="2000" dirty="0"/>
              <a:t>Development of personal fitness through training</a:t>
            </a:r>
          </a:p>
          <a:p>
            <a:pPr marL="0" indent="0" eaLnBrk="1" hangingPunct="1">
              <a:buSzPct val="80%"/>
              <a:buFont typeface="Arial" panose="020B0604020202020204" pitchFamily="34" charset="0"/>
              <a:buNone/>
            </a:pPr>
            <a:endParaRPr lang="en-GB" altLang="en-US" sz="2000" dirty="0"/>
          </a:p>
          <a:p>
            <a:pPr marL="0" indent="0" eaLnBrk="1" hangingPunct="1">
              <a:buSzPct val="80%"/>
              <a:buFont typeface="Arial" panose="020B0604020202020204" pitchFamily="34" charset="0"/>
              <a:buNone/>
            </a:pPr>
            <a:r>
              <a:rPr lang="en-GB" altLang="en-US" sz="2000" dirty="0"/>
              <a:t>Introduction to healthy exercise and nutrition </a:t>
            </a:r>
          </a:p>
          <a:p>
            <a:pPr marL="0" indent="0" eaLnBrk="1" hangingPunct="1">
              <a:buSzPct val="80%"/>
              <a:buFont typeface="Arial" panose="020B0604020202020204" pitchFamily="34" charset="0"/>
              <a:buNone/>
            </a:pPr>
            <a:endParaRPr lang="en-GB" altLang="en-US" sz="2000" dirty="0"/>
          </a:p>
          <a:p>
            <a:pPr marL="0" indent="0" eaLnBrk="1" hangingPunct="1">
              <a:buSzPct val="80%"/>
              <a:buFont typeface="Arial" panose="020B0604020202020204" pitchFamily="34" charset="0"/>
              <a:buNone/>
            </a:pPr>
            <a:r>
              <a:rPr lang="en-GB" altLang="en-US" sz="2000" dirty="0"/>
              <a:t>Participating in sport</a:t>
            </a:r>
          </a:p>
          <a:p>
            <a:pPr marL="0" indent="0" eaLnBrk="1" hangingPunct="1">
              <a:buSzPct val="80%"/>
              <a:buFont typeface="Arial" panose="020B0604020202020204" pitchFamily="34" charset="0"/>
              <a:buNone/>
            </a:pPr>
            <a:endParaRPr lang="en-GB" altLang="en-US" sz="2000" dirty="0"/>
          </a:p>
          <a:p>
            <a:pPr marL="0" indent="0" eaLnBrk="1" hangingPunct="1">
              <a:buSzPct val="80%"/>
              <a:buFont typeface="Arial" panose="020B0604020202020204" pitchFamily="34" charset="0"/>
              <a:buNone/>
            </a:pPr>
            <a:r>
              <a:rPr lang="en-GB" altLang="en-US" sz="2000" dirty="0"/>
              <a:t>Plan, deliver and evaluate an activity session</a:t>
            </a:r>
          </a:p>
          <a:p>
            <a:pPr marL="0" indent="0" eaLnBrk="1" hangingPunct="1">
              <a:buSzPct val="80%"/>
              <a:buFont typeface="Arial" panose="020B0604020202020204" pitchFamily="34" charset="0"/>
              <a:buNone/>
            </a:pPr>
            <a:endParaRPr lang="en-GB" altLang="en-US" sz="2000" dirty="0"/>
          </a:p>
          <a:p>
            <a:pPr marL="0" indent="0" eaLnBrk="1" hangingPunct="1">
              <a:buSzPct val="80%"/>
              <a:buFont typeface="Arial" panose="020B0604020202020204" pitchFamily="34" charset="0"/>
              <a:buNone/>
            </a:pPr>
            <a:r>
              <a:rPr lang="en-GB" altLang="en-US" sz="2000" dirty="0"/>
              <a:t>Planning and running a sports event</a:t>
            </a:r>
          </a:p>
          <a:p>
            <a:pPr marL="0" indent="0" eaLnBrk="1" hangingPunct="1">
              <a:buSzPct val="80%"/>
              <a:buFont typeface="Arial" panose="020B0604020202020204" pitchFamily="34" charset="0"/>
              <a:buNone/>
            </a:pPr>
            <a:endParaRPr lang="en-GB" altLang="en-US" sz="2000" dirty="0"/>
          </a:p>
          <a:p>
            <a:pPr marL="0" indent="0" eaLnBrk="1" hangingPunct="1">
              <a:buSzPct val="80%"/>
              <a:buFont typeface="Arial" panose="020B0604020202020204" pitchFamily="34" charset="0"/>
              <a:buNone/>
            </a:pPr>
            <a:r>
              <a:rPr lang="en-GB" altLang="en-US" sz="2000" dirty="0"/>
              <a:t>Developing Sporting Skills and Tactical Awareness</a:t>
            </a:r>
          </a:p>
        </p:txBody>
      </p:sp>
      <p:pic>
        <p:nvPicPr>
          <p:cNvPr id="10" name="Picture 2">
            <a:hlinkClick r:id="rId3"/>
            <a:extLst>
              <a:ext uri="{FF2B5EF4-FFF2-40B4-BE49-F238E27FC236}">
                <a16:creationId xmlns:a16="http://schemas.microsoft.com/office/drawing/2014/main" id="{8BB0B693-1F52-4F84-9A61-E164382BF4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8212" y="4445669"/>
            <a:ext cx="1785937"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11" name="Picture 2">
            <a:hlinkClick r:id="rId5"/>
            <a:extLst>
              <a:ext uri="{FF2B5EF4-FFF2-40B4-BE49-F238E27FC236}">
                <a16:creationId xmlns:a16="http://schemas.microsoft.com/office/drawing/2014/main" id="{C830F1C8-C2CB-4DD2-A900-2EE87E8FAF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8212" y="1629682"/>
            <a:ext cx="1785937" cy="120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extLst>
      <p:ext uri="{BB962C8B-B14F-4D97-AF65-F5344CB8AC3E}">
        <p14:creationId xmlns:p14="http://schemas.microsoft.com/office/powerpoint/2010/main" val="350201562"/>
      </p:ext>
    </p:extLst>
  </p:cSld>
  <p:clrMapOvr>
    <a:masterClrMapping/>
  </p:clrMapOvr>
</p:sld>
</file>

<file path=ppt/slides/slide4.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9F8ACE-6820-45DC-BF9B-7904465EF18C}"/>
              </a:ext>
            </a:extLst>
          </p:cNvPr>
          <p:cNvSpPr>
            <a:spLocks noGrp="1"/>
          </p:cNvSpPr>
          <p:nvPr>
            <p:ph type="title"/>
          </p:nvPr>
        </p:nvSpPr>
        <p:spPr>
          <a:xfrm>
            <a:off x="407567" y="520940"/>
            <a:ext cx="5095478" cy="687611"/>
          </a:xfrm>
        </p:spPr>
        <p:txBody>
          <a:bodyPr>
            <a:normAutofit/>
          </a:bodyPr>
          <a:lstStyle/>
          <a:p>
            <a:pPr eaLnBrk="1" hangingPunct="1"/>
            <a:r>
              <a:rPr lang="en-GB" altLang="en-US" sz="3200" b="1" dirty="0"/>
              <a:t>Industry Experience</a:t>
            </a:r>
          </a:p>
        </p:txBody>
      </p:sp>
      <p:pic>
        <p:nvPicPr>
          <p:cNvPr id="8" name="Picture 4">
            <a:extLst>
              <a:ext uri="{FF2B5EF4-FFF2-40B4-BE49-F238E27FC236}">
                <a16:creationId xmlns:a16="http://schemas.microsoft.com/office/drawing/2014/main" id="{F5EA7DAF-BD69-44DF-B49A-8A5CED09F2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400829"/>
            <a:ext cx="3378200"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5" name="Content Placeholder 2">
            <a:extLst>
              <a:ext uri="{FF2B5EF4-FFF2-40B4-BE49-F238E27FC236}">
                <a16:creationId xmlns:a16="http://schemas.microsoft.com/office/drawing/2014/main" id="{20A6A859-1C3C-4B40-B331-CB204771DCAA}"/>
              </a:ext>
            </a:extLst>
          </p:cNvPr>
          <p:cNvSpPr>
            <a:spLocks noGrp="1"/>
          </p:cNvSpPr>
          <p:nvPr>
            <p:ph idx="1"/>
          </p:nvPr>
        </p:nvSpPr>
        <p:spPr>
          <a:xfrm>
            <a:off x="407567" y="1265618"/>
            <a:ext cx="8328866" cy="3786159"/>
          </a:xfrm>
        </p:spPr>
        <p:txBody>
          <a:bodyPr rtlCol="0">
            <a:normAutofit/>
          </a:bodyPr>
          <a:lstStyle/>
          <a:p>
            <a:pPr eaLnBrk="1" fontAlgn="auto" hangingPunct="1">
              <a:spcAft>
                <a:spcPts val="0"/>
              </a:spcAft>
              <a:defRPr/>
            </a:pPr>
            <a:r>
              <a:rPr lang="en-GB" altLang="en-US" sz="2200" dirty="0"/>
              <a:t>Experience the workplace is important for any course. During the Level 2 course, we will include a variety of industry based activities to allow you to review your options for career paths or employments.</a:t>
            </a:r>
          </a:p>
          <a:p>
            <a:pPr eaLnBrk="1" fontAlgn="auto" hangingPunct="1">
              <a:spcAft>
                <a:spcPts val="0"/>
              </a:spcAft>
              <a:defRPr/>
            </a:pPr>
            <a:endParaRPr lang="en-GB" altLang="en-US" sz="2200" dirty="0"/>
          </a:p>
          <a:p>
            <a:pPr eaLnBrk="1" fontAlgn="auto" hangingPunct="1">
              <a:spcAft>
                <a:spcPts val="0"/>
              </a:spcAft>
              <a:defRPr/>
            </a:pPr>
            <a:r>
              <a:rPr lang="en-GB" altLang="en-US" sz="2200" dirty="0"/>
              <a:t>Industry based activities include;</a:t>
            </a:r>
          </a:p>
          <a:p>
            <a:pPr lvl="1" eaLnBrk="1" fontAlgn="auto" hangingPunct="1">
              <a:spcAft>
                <a:spcPts val="0"/>
              </a:spcAft>
              <a:defRPr/>
            </a:pPr>
            <a:r>
              <a:rPr lang="en-GB" altLang="en-US" sz="2200" dirty="0"/>
              <a:t>National Citizen Service 3 day residential and Community project.</a:t>
            </a:r>
          </a:p>
          <a:p>
            <a:pPr lvl="1" eaLnBrk="1" fontAlgn="auto" hangingPunct="1">
              <a:spcAft>
                <a:spcPts val="0"/>
              </a:spcAft>
              <a:defRPr/>
            </a:pPr>
            <a:r>
              <a:rPr lang="en-GB" altLang="en-US" sz="2200" dirty="0"/>
              <a:t>Local visitors trip and industry speakers</a:t>
            </a:r>
          </a:p>
          <a:p>
            <a:pPr lvl="1" eaLnBrk="1" fontAlgn="auto" hangingPunct="1">
              <a:spcAft>
                <a:spcPts val="0"/>
              </a:spcAft>
              <a:defRPr/>
            </a:pPr>
            <a:r>
              <a:rPr lang="en-GB" altLang="en-US" sz="2200" dirty="0"/>
              <a:t>Planning and delivering a full sport event for a local school.</a:t>
            </a:r>
          </a:p>
          <a:p>
            <a:pPr eaLnBrk="1" fontAlgn="auto" hangingPunct="1">
              <a:spcAft>
                <a:spcPts val="0"/>
              </a:spcAft>
              <a:defRPr/>
            </a:pPr>
            <a:endParaRPr lang="en-GB" altLang="en-US" dirty="0"/>
          </a:p>
          <a:p>
            <a:pPr eaLnBrk="1" fontAlgn="auto" hangingPunct="1">
              <a:spcAft>
                <a:spcPts val="0"/>
              </a:spcAft>
              <a:defRPr/>
            </a:pPr>
            <a:endParaRPr lang="en-GB" altLang="en-US" dirty="0"/>
          </a:p>
        </p:txBody>
      </p:sp>
      <p:pic>
        <p:nvPicPr>
          <p:cNvPr id="7" name="Picture 3">
            <a:extLst>
              <a:ext uri="{FF2B5EF4-FFF2-40B4-BE49-F238E27FC236}">
                <a16:creationId xmlns:a16="http://schemas.microsoft.com/office/drawing/2014/main" id="{4698349B-1564-440F-A592-1BBDF38663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4509120"/>
            <a:ext cx="2268031" cy="155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9" name="Picture 2">
            <a:extLst>
              <a:ext uri="{FF2B5EF4-FFF2-40B4-BE49-F238E27FC236}">
                <a16:creationId xmlns:a16="http://schemas.microsoft.com/office/drawing/2014/main" id="{52E5E432-2291-41A9-930E-761FE660333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4509120"/>
            <a:ext cx="2067560" cy="155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extLst>
      <p:ext uri="{BB962C8B-B14F-4D97-AF65-F5344CB8AC3E}">
        <p14:creationId xmlns:p14="http://schemas.microsoft.com/office/powerpoint/2010/main" val="1034295738"/>
      </p:ext>
    </p:extLst>
  </p:cSld>
  <p:clrMapOvr>
    <a:masterClrMapping/>
  </p:clrMapOvr>
</p:sld>
</file>

<file path=ppt/slides/slide5.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D9CFED-D9A8-4EBD-B002-A3D03BF3BE9D}"/>
              </a:ext>
            </a:extLst>
          </p:cNvPr>
          <p:cNvSpPr>
            <a:spLocks noGrp="1"/>
          </p:cNvSpPr>
          <p:nvPr>
            <p:ph type="title"/>
          </p:nvPr>
        </p:nvSpPr>
        <p:spPr>
          <a:xfrm>
            <a:off x="314860" y="593391"/>
            <a:ext cx="7467600" cy="582612"/>
          </a:xfrm>
        </p:spPr>
        <p:txBody>
          <a:bodyPr>
            <a:normAutofit fontScale="90%"/>
          </a:bodyPr>
          <a:lstStyle/>
          <a:p>
            <a:pPr eaLnBrk="1" hangingPunct="1"/>
            <a:r>
              <a:rPr lang="en-GB" altLang="en-US" dirty="0"/>
              <a:t> </a:t>
            </a:r>
            <a:r>
              <a:rPr lang="en-GB" altLang="en-US" sz="3600" b="1" dirty="0"/>
              <a:t>Activities &amp; Trips </a:t>
            </a:r>
          </a:p>
        </p:txBody>
      </p:sp>
      <p:sp>
        <p:nvSpPr>
          <p:cNvPr id="5" name="Content Placeholder 2">
            <a:extLst>
              <a:ext uri="{FF2B5EF4-FFF2-40B4-BE49-F238E27FC236}">
                <a16:creationId xmlns:a16="http://schemas.microsoft.com/office/drawing/2014/main" id="{BE127C8E-D069-4A1F-A0E1-A41A903140AA}"/>
              </a:ext>
            </a:extLst>
          </p:cNvPr>
          <p:cNvSpPr>
            <a:spLocks noGrp="1"/>
          </p:cNvSpPr>
          <p:nvPr>
            <p:ph idx="1"/>
          </p:nvPr>
        </p:nvSpPr>
        <p:spPr>
          <a:xfrm>
            <a:off x="424911" y="1586368"/>
            <a:ext cx="7430314" cy="3066768"/>
          </a:xfrm>
        </p:spPr>
        <p:txBody>
          <a:bodyPr rtlCol="0">
            <a:normAutofit/>
          </a:bodyPr>
          <a:lstStyle/>
          <a:p>
            <a:pPr eaLnBrk="1" fontAlgn="auto" hangingPunct="1">
              <a:spcAft>
                <a:spcPts val="0"/>
              </a:spcAft>
              <a:defRPr/>
            </a:pPr>
            <a:r>
              <a:rPr lang="en-GB" altLang="en-US" sz="2400" dirty="0"/>
              <a:t>Dorset Water Park</a:t>
            </a:r>
          </a:p>
          <a:p>
            <a:pPr marL="0" indent="0" eaLnBrk="1" fontAlgn="auto" hangingPunct="1">
              <a:spcAft>
                <a:spcPts val="0"/>
              </a:spcAft>
              <a:buFont typeface="Arial" panose="020B0604020202020204" pitchFamily="34" charset="0"/>
              <a:buNone/>
              <a:defRPr/>
            </a:pPr>
            <a:endParaRPr lang="en-GB" altLang="en-US" sz="1600" dirty="0"/>
          </a:p>
          <a:p>
            <a:pPr eaLnBrk="1" fontAlgn="auto" hangingPunct="1">
              <a:spcAft>
                <a:spcPts val="0"/>
              </a:spcAft>
              <a:defRPr/>
            </a:pPr>
            <a:r>
              <a:rPr lang="en-GB" altLang="en-US" sz="2400" dirty="0"/>
              <a:t>Weekly practical sport and team activities</a:t>
            </a:r>
          </a:p>
          <a:p>
            <a:pPr marL="0" indent="0" eaLnBrk="1" fontAlgn="auto" hangingPunct="1">
              <a:spcAft>
                <a:spcPts val="0"/>
              </a:spcAft>
              <a:buFont typeface="Arial" panose="020B0604020202020204" pitchFamily="34" charset="0"/>
              <a:buNone/>
              <a:defRPr/>
            </a:pPr>
            <a:endParaRPr lang="en-GB" altLang="en-US" sz="1600" dirty="0"/>
          </a:p>
          <a:p>
            <a:pPr eaLnBrk="1" fontAlgn="auto" hangingPunct="1">
              <a:spcAft>
                <a:spcPts val="0"/>
              </a:spcAft>
              <a:defRPr/>
            </a:pPr>
            <a:r>
              <a:rPr lang="en-GB" altLang="en-US" sz="2400" dirty="0"/>
              <a:t>Weekly Enrichment activities led by high quality coaches</a:t>
            </a:r>
          </a:p>
          <a:p>
            <a:pPr marL="0" indent="0" eaLnBrk="1" fontAlgn="auto" hangingPunct="1">
              <a:spcAft>
                <a:spcPts val="0"/>
              </a:spcAft>
              <a:buFont typeface="Arial" panose="020B0604020202020204" pitchFamily="34" charset="0"/>
              <a:buNone/>
              <a:defRPr/>
            </a:pPr>
            <a:endParaRPr lang="en-GB" altLang="en-US" sz="1600" dirty="0"/>
          </a:p>
          <a:p>
            <a:pPr eaLnBrk="1" fontAlgn="auto" hangingPunct="1">
              <a:spcAft>
                <a:spcPts val="0"/>
              </a:spcAft>
              <a:defRPr/>
            </a:pPr>
            <a:r>
              <a:rPr lang="en-GB" altLang="en-US" sz="2400" dirty="0"/>
              <a:t>College Football Academy</a:t>
            </a:r>
            <a:r>
              <a:rPr lang="en-GB" altLang="en-US" b="1" i="1" dirty="0"/>
              <a:t>                </a:t>
            </a:r>
            <a:endParaRPr lang="en-GB" altLang="en-US" dirty="0"/>
          </a:p>
        </p:txBody>
      </p:sp>
      <p:pic>
        <p:nvPicPr>
          <p:cNvPr id="6" name="Picture 2">
            <a:extLst>
              <a:ext uri="{FF2B5EF4-FFF2-40B4-BE49-F238E27FC236}">
                <a16:creationId xmlns:a16="http://schemas.microsoft.com/office/drawing/2014/main" id="{1A6B35F9-921E-407E-94FB-AEBB62DD3E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1396" y="1340768"/>
            <a:ext cx="2700301"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pic>
        <p:nvPicPr>
          <p:cNvPr id="8" name="Picture 4">
            <a:extLst>
              <a:ext uri="{FF2B5EF4-FFF2-40B4-BE49-F238E27FC236}">
                <a16:creationId xmlns:a16="http://schemas.microsoft.com/office/drawing/2014/main" id="{312A94AE-8588-4742-B8B5-7EC2A35314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81396" y="3735347"/>
            <a:ext cx="2700301" cy="189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
        <p:nvSpPr>
          <p:cNvPr id="9" name="TextBox 5">
            <a:extLst>
              <a:ext uri="{FF2B5EF4-FFF2-40B4-BE49-F238E27FC236}">
                <a16:creationId xmlns:a16="http://schemas.microsoft.com/office/drawing/2014/main" id="{EC14FE85-1634-4B46-9A7F-0B9349A5923B}"/>
              </a:ext>
            </a:extLst>
          </p:cNvPr>
          <p:cNvSpPr txBox="1">
            <a:spLocks noChangeArrowheads="1"/>
          </p:cNvSpPr>
          <p:nvPr/>
        </p:nvSpPr>
        <p:spPr bwMode="auto">
          <a:xfrm>
            <a:off x="4140068" y="5814868"/>
            <a:ext cx="51618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i="1" dirty="0"/>
              <a:t>IMPORTANT: All trips &amp; activities will be subject to student financial contribution &amp; availability</a:t>
            </a:r>
          </a:p>
        </p:txBody>
      </p:sp>
      <p:pic>
        <p:nvPicPr>
          <p:cNvPr id="10" name="Picture 3">
            <a:extLst>
              <a:ext uri="{FF2B5EF4-FFF2-40B4-BE49-F238E27FC236}">
                <a16:creationId xmlns:a16="http://schemas.microsoft.com/office/drawing/2014/main" id="{48729AA9-96BE-447E-96CA-66CB8C81ABE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5576" y="4626289"/>
            <a:ext cx="3168352" cy="135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extLst>
      <p:ext uri="{BB962C8B-B14F-4D97-AF65-F5344CB8AC3E}">
        <p14:creationId xmlns:p14="http://schemas.microsoft.com/office/powerpoint/2010/main" val="4189343453"/>
      </p:ext>
    </p:extLst>
  </p:cSld>
  <p:clrMapOvr>
    <a:masterClrMapping/>
  </p:clrMapOvr>
</p:sld>
</file>

<file path=ppt/slides/slide6.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B9AD916-24D0-4DE0-8339-97323B1CB162}"/>
              </a:ext>
            </a:extLst>
          </p:cNvPr>
          <p:cNvSpPr>
            <a:spLocks noGrp="1"/>
          </p:cNvSpPr>
          <p:nvPr>
            <p:ph type="title"/>
          </p:nvPr>
        </p:nvSpPr>
        <p:spPr>
          <a:xfrm>
            <a:off x="251520" y="265112"/>
            <a:ext cx="7886700" cy="1325563"/>
          </a:xfrm>
        </p:spPr>
        <p:txBody>
          <a:bodyPr>
            <a:normAutofit/>
          </a:bodyPr>
          <a:lstStyle/>
          <a:p>
            <a:pPr eaLnBrk="1" hangingPunct="1"/>
            <a:r>
              <a:rPr lang="en-GB" altLang="en-US" sz="3200" b="1" dirty="0"/>
              <a:t>Additional Activities/ Qualifications</a:t>
            </a:r>
          </a:p>
        </p:txBody>
      </p:sp>
      <p:sp>
        <p:nvSpPr>
          <p:cNvPr id="5" name="Content Placeholder 2">
            <a:extLst>
              <a:ext uri="{FF2B5EF4-FFF2-40B4-BE49-F238E27FC236}">
                <a16:creationId xmlns:a16="http://schemas.microsoft.com/office/drawing/2014/main" id="{486C5FAD-3DFC-46F1-AD67-71BA9722E1EE}"/>
              </a:ext>
            </a:extLst>
          </p:cNvPr>
          <p:cNvSpPr>
            <a:spLocks noGrp="1"/>
          </p:cNvSpPr>
          <p:nvPr>
            <p:ph idx="1"/>
          </p:nvPr>
        </p:nvSpPr>
        <p:spPr>
          <a:xfrm>
            <a:off x="313865" y="1484784"/>
            <a:ext cx="7886700" cy="4351338"/>
          </a:xfrm>
        </p:spPr>
        <p:txBody>
          <a:bodyPr/>
          <a:lstStyle/>
          <a:p>
            <a:pPr eaLnBrk="1" hangingPunct="1">
              <a:buSzPct val="80%"/>
              <a:buFont typeface="Wingdings" panose="05000000000000000000" pitchFamily="2" charset="2"/>
              <a:buChar char="n"/>
            </a:pPr>
            <a:r>
              <a:rPr lang="en-GB" altLang="en-US" sz="2400" dirty="0">
                <a:latin typeface="Tahoma" panose="020B0604030504040204" pitchFamily="34" charset="0"/>
              </a:rPr>
              <a:t>Practical sports – tasters, fitness sessions, competitions &amp; tournaments such as:</a:t>
            </a:r>
          </a:p>
          <a:p>
            <a:pPr lvl="1" eaLnBrk="1" hangingPunct="1">
              <a:buClr>
                <a:schemeClr val="tx2"/>
              </a:buClr>
              <a:buSzPct val="70%"/>
              <a:buFont typeface="Wingdings" panose="05000000000000000000" pitchFamily="2" charset="2"/>
              <a:buChar char="n"/>
            </a:pPr>
            <a:r>
              <a:rPr lang="en-GB" altLang="en-US" sz="2000" dirty="0">
                <a:latin typeface="Tahoma" panose="020B0604030504040204" pitchFamily="34" charset="0"/>
              </a:rPr>
              <a:t>Ultimate Frisbee / basketball/ football/ circuit training / dodgeball / badminton/fitness tests / volleyball &amp; more!</a:t>
            </a:r>
          </a:p>
          <a:p>
            <a:pPr lvl="1" eaLnBrk="1" hangingPunct="1">
              <a:buClr>
                <a:schemeClr val="tx2"/>
              </a:buClr>
              <a:buSzPct val="70%"/>
              <a:buFont typeface="Wingdings 2" panose="05020102010507070707" pitchFamily="18" charset="2"/>
              <a:buNone/>
            </a:pPr>
            <a:endParaRPr lang="en-GB" altLang="en-US" sz="800" dirty="0">
              <a:latin typeface="Tahoma" panose="020B0604030504040204" pitchFamily="34" charset="0"/>
            </a:endParaRPr>
          </a:p>
          <a:p>
            <a:pPr eaLnBrk="1" hangingPunct="1">
              <a:buSzPct val="80%"/>
              <a:buFont typeface="Wingdings" panose="05000000000000000000" pitchFamily="2" charset="2"/>
              <a:buChar char="n"/>
            </a:pPr>
            <a:r>
              <a:rPr lang="en-GB" altLang="en-US" sz="2400" dirty="0">
                <a:latin typeface="Tahoma" panose="020B0604030504040204" pitchFamily="34" charset="0"/>
              </a:rPr>
              <a:t>Leadership &amp; coaching Qualifications </a:t>
            </a:r>
          </a:p>
          <a:p>
            <a:pPr eaLnBrk="1" hangingPunct="1">
              <a:buSzPct val="80%"/>
              <a:buFont typeface="Wingdings" panose="05000000000000000000" pitchFamily="2" charset="2"/>
              <a:buNone/>
            </a:pPr>
            <a:endParaRPr lang="en-GB" altLang="en-US" sz="2400" dirty="0">
              <a:latin typeface="Tahoma" panose="020B0604030504040204" pitchFamily="34" charset="0"/>
            </a:endParaRPr>
          </a:p>
          <a:p>
            <a:pPr eaLnBrk="1" hangingPunct="1">
              <a:buSzPct val="80%"/>
              <a:buFont typeface="Wingdings" panose="05000000000000000000" pitchFamily="2" charset="2"/>
              <a:buChar char="n"/>
            </a:pPr>
            <a:r>
              <a:rPr lang="en-GB" altLang="en-US" sz="2400" dirty="0">
                <a:latin typeface="Tahoma" panose="020B0604030504040204" pitchFamily="34" charset="0"/>
              </a:rPr>
              <a:t>GCSE Mathematics &amp; English retakes</a:t>
            </a:r>
          </a:p>
          <a:p>
            <a:pPr eaLnBrk="1" hangingPunct="1">
              <a:buSzPct val="80%"/>
              <a:buFont typeface="Wingdings" panose="05000000000000000000" pitchFamily="2" charset="2"/>
              <a:buChar char="n"/>
            </a:pPr>
            <a:endParaRPr lang="en-GB" altLang="en-US" sz="2400" dirty="0">
              <a:latin typeface="Tahoma" panose="020B0604030504040204" pitchFamily="34" charset="0"/>
            </a:endParaRPr>
          </a:p>
          <a:p>
            <a:pPr eaLnBrk="1" hangingPunct="1">
              <a:buSzPct val="80%"/>
              <a:buFont typeface="Wingdings" panose="05000000000000000000" pitchFamily="2" charset="2"/>
              <a:buChar char="n"/>
            </a:pPr>
            <a:r>
              <a:rPr lang="en-GB" altLang="en-US" sz="2400" dirty="0">
                <a:latin typeface="Tahoma" panose="020B0604030504040204" pitchFamily="34" charset="0"/>
              </a:rPr>
              <a:t>Functional Skills Qualifications</a:t>
            </a:r>
          </a:p>
          <a:p>
            <a:pPr eaLnBrk="1" hangingPunct="1"/>
            <a:endParaRPr lang="en-GB" altLang="en-US" dirty="0"/>
          </a:p>
        </p:txBody>
      </p:sp>
      <p:pic>
        <p:nvPicPr>
          <p:cNvPr id="6" name="Picture 3">
            <a:extLst>
              <a:ext uri="{FF2B5EF4-FFF2-40B4-BE49-F238E27FC236}">
                <a16:creationId xmlns:a16="http://schemas.microsoft.com/office/drawing/2014/main" id="{BADB482D-7008-4845-BEFE-56E92FE1C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140968"/>
            <a:ext cx="2178742" cy="309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
                <a:headEnd/>
                <a:tailEnd/>
              </a14:hiddenLine>
            </a:ext>
          </a:extLst>
        </p:spPr>
      </p:pic>
    </p:spTree>
    <p:extLst>
      <p:ext uri="{BB962C8B-B14F-4D97-AF65-F5344CB8AC3E}">
        <p14:creationId xmlns:p14="http://schemas.microsoft.com/office/powerpoint/2010/main" val="1601957874"/>
      </p:ext>
    </p:extLst>
  </p:cSld>
  <p:clrMapOvr>
    <a:masterClrMapping/>
  </p:clrMapOvr>
</p:sld>
</file>

<file path=ppt/slides/slide7.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AC22A7-AB10-462C-A522-317337B9CCEB}"/>
              </a:ext>
            </a:extLst>
          </p:cNvPr>
          <p:cNvSpPr/>
          <p:nvPr/>
        </p:nvSpPr>
        <p:spPr>
          <a:xfrm>
            <a:off x="0" y="4985792"/>
            <a:ext cx="9144000" cy="1872208"/>
          </a:xfrm>
          <a:prstGeom prst="rect">
            <a:avLst/>
          </a:prstGeom>
          <a:solidFill>
            <a:schemeClr val="bg1"/>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F95B527F-E95B-41D6-8141-99DE1BE10485}"/>
              </a:ext>
            </a:extLst>
          </p:cNvPr>
          <p:cNvSpPr>
            <a:spLocks noGrp="1"/>
          </p:cNvSpPr>
          <p:nvPr>
            <p:ph type="title"/>
          </p:nvPr>
        </p:nvSpPr>
        <p:spPr>
          <a:xfrm>
            <a:off x="323528" y="612999"/>
            <a:ext cx="8229600" cy="439737"/>
          </a:xfrm>
        </p:spPr>
        <p:txBody>
          <a:bodyPr rtlCol="0">
            <a:noAutofit/>
          </a:bodyPr>
          <a:lstStyle/>
          <a:p>
            <a:pPr eaLnBrk="1" fontAlgn="auto" hangingPunct="1">
              <a:spcAft>
                <a:spcPts val="0"/>
              </a:spcAft>
              <a:defRPr/>
            </a:pPr>
            <a:r>
              <a:rPr lang="en-GB" sz="3200" b="1" dirty="0"/>
              <a:t>Where do I progress?</a:t>
            </a:r>
          </a:p>
        </p:txBody>
      </p:sp>
      <p:graphicFrame>
        <p:nvGraphicFramePr>
          <p:cNvPr id="5" name="Content Placeholder 3">
            <a:extLst>
              <a:ext uri="{FF2B5EF4-FFF2-40B4-BE49-F238E27FC236}">
                <a16:creationId xmlns:a16="http://schemas.microsoft.com/office/drawing/2014/main" id="{44CD2C87-2898-4191-8B84-BC73FE18D25D}"/>
              </a:ext>
            </a:extLst>
          </p:cNvPr>
          <p:cNvGraphicFramePr>
            <a:graphicFrameLocks noGrp="1"/>
          </p:cNvGraphicFramePr>
          <p:nvPr>
            <p:ph idx="1"/>
            <p:extLst>
              <p:ext uri="{D42A27DB-BD31-4B8C-83A1-F6EECF244321}">
                <p14:modId xmlns:p14="http://schemas.microsoft.com/office/powerpoint/2010/main" val="1732419145"/>
              </p:ext>
            </p:extLst>
          </p:nvPr>
        </p:nvGraphicFramePr>
        <p:xfrm>
          <a:off x="457200" y="1196752"/>
          <a:ext cx="8229600" cy="5285208"/>
        </p:xfrm>
        <a:graphic>
          <a:graphicData uri="http://purl.oclc.org/ooxml/drawingml/table">
            <a:tbl>
              <a:tblPr/>
              <a:tblGrid>
                <a:gridCol w="2743200">
                  <a:extLst>
                    <a:ext uri="{9D8B030D-6E8A-4147-A177-3AD203B41FA5}">
                      <a16:colId xmlns:a16="http://schemas.microsoft.com/office/drawing/2014/main" val="3283989299"/>
                    </a:ext>
                  </a:extLst>
                </a:gridCol>
                <a:gridCol w="2743200">
                  <a:extLst>
                    <a:ext uri="{9D8B030D-6E8A-4147-A177-3AD203B41FA5}">
                      <a16:colId xmlns:a16="http://schemas.microsoft.com/office/drawing/2014/main" val="67006179"/>
                    </a:ext>
                  </a:extLst>
                </a:gridCol>
                <a:gridCol w="2743200">
                  <a:extLst>
                    <a:ext uri="{9D8B030D-6E8A-4147-A177-3AD203B41FA5}">
                      <a16:colId xmlns:a16="http://schemas.microsoft.com/office/drawing/2014/main" val="1482358276"/>
                    </a:ext>
                  </a:extLst>
                </a:gridCol>
              </a:tblGrid>
              <a:tr h="759422">
                <a:tc>
                  <a:txBody>
                    <a:bodyPr/>
                    <a:lstStyle>
                      <a:lvl1pPr>
                        <a:lnSpc>
                          <a:spcPct val="9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
                        </a:lnSpc>
                        <a:spcBef>
                          <a:spcPct val="20%"/>
                        </a:spcBef>
                        <a:spcAft>
                          <a:spcPct val="0%"/>
                        </a:spcAft>
                        <a:buClr>
                          <a:schemeClr val="accent1"/>
                        </a:buClr>
                        <a:buSzPct val="80%"/>
                        <a:buFont typeface="Wingdings" panose="05000000000000000000" pitchFamily="2" charset="2"/>
                        <a:buNone/>
                        <a:tabLst/>
                      </a:pPr>
                      <a:r>
                        <a:rPr kumimoji="0" lang="en-GB" altLang="en-US" sz="1800" b="1" i="0" u="none" strike="noStrike" cap="none" normalizeH="0" baseline="0%" dirty="0">
                          <a:ln>
                            <a:noFill/>
                          </a:ln>
                          <a:solidFill>
                            <a:schemeClr val="tx1"/>
                          </a:solidFill>
                          <a:effectLst/>
                          <a:latin typeface="Tahoma" panose="020B0604030504040204" pitchFamily="34" charset="0"/>
                        </a:rPr>
                        <a:t>Extended Diploma </a:t>
                      </a:r>
                      <a:r>
                        <a:rPr kumimoji="0" lang="en-GB" altLang="en-US" sz="1800" b="0" i="0" u="none" strike="noStrike" cap="none" normalizeH="0" baseline="0%" dirty="0">
                          <a:ln>
                            <a:noFill/>
                          </a:ln>
                          <a:solidFill>
                            <a:schemeClr val="tx1"/>
                          </a:solidFill>
                          <a:effectLst/>
                          <a:latin typeface="Tahoma" panose="020B0604030504040204" pitchFamily="34" charset="0"/>
                        </a:rPr>
                        <a:t>Sport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Tahoma" panose="020B0604030504040204" pitchFamily="34" charset="0"/>
                        </a:rPr>
                        <a:t>Extended Diploma </a:t>
                      </a:r>
                      <a:r>
                        <a:rPr kumimoji="0" lang="en-GB" altLang="en-US" sz="1800" b="0" i="0" u="none" strike="noStrike" cap="none" normalizeH="0" baseline="0%">
                          <a:ln>
                            <a:noFill/>
                          </a:ln>
                          <a:solidFill>
                            <a:schemeClr val="tx1"/>
                          </a:solidFill>
                          <a:effectLst/>
                          <a:latin typeface="Tahoma" panose="020B0604030504040204" pitchFamily="34" charset="0"/>
                        </a:rPr>
                        <a:t>Sport &amp; Exercise Science</a:t>
                      </a:r>
                    </a:p>
                    <a:p>
                      <a:pPr marL="0" marR="0" lvl="0" indent="0" algn="l" defTabSz="914400" rtl="0" eaLnBrk="1" fontAlgn="base" latinLnBrk="0" hangingPunct="1">
                        <a:lnSpc>
                          <a:spcPct val="100%"/>
                        </a:lnSpc>
                        <a:spcBef>
                          <a:spcPct val="0%"/>
                        </a:spcBef>
                        <a:spcAft>
                          <a:spcPct val="0%"/>
                        </a:spcAft>
                        <a:buClrTx/>
                        <a:buSzTx/>
                        <a:buFontTx/>
                        <a:buNone/>
                        <a:tabLst/>
                      </a:pPr>
                      <a:endParaRPr kumimoji="0" lang="en-GB" altLang="en-US" sz="1800" b="1" i="0" u="none" strike="noStrike" cap="none" normalizeH="0" baseline="0%">
                        <a:ln>
                          <a:noFill/>
                        </a:ln>
                        <a:solidFill>
                          <a:srgbClr val="FFFFFF"/>
                        </a:solidFill>
                        <a:effectLst/>
                        <a:latin typeface="Calibri" panose="020F0502020204030204" pitchFamily="34"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Tahoma" panose="020B0604030504040204" pitchFamily="34" charset="0"/>
                        </a:rPr>
                        <a:t>Extended Diploma </a:t>
                      </a:r>
                      <a:r>
                        <a:rPr kumimoji="0" lang="en-GB" altLang="en-US" sz="1800" b="0" i="0" u="none" strike="noStrike" cap="none" normalizeH="0" baseline="0%" dirty="0">
                          <a:ln>
                            <a:noFill/>
                          </a:ln>
                          <a:solidFill>
                            <a:schemeClr val="tx1"/>
                          </a:solidFill>
                          <a:effectLst/>
                          <a:latin typeface="Tahoma" panose="020B0604030504040204" pitchFamily="34" charset="0"/>
                        </a:rPr>
                        <a:t>Sport Outdoor Adventure </a:t>
                      </a:r>
                      <a:r>
                        <a:rPr kumimoji="0" lang="en-GB" altLang="en-US" sz="1800" b="0" i="0" u="none" strike="noStrike" cap="none" normalizeH="0" baseline="0%">
                          <a:ln>
                            <a:noFill/>
                          </a:ln>
                          <a:solidFill>
                            <a:schemeClr val="tx1"/>
                          </a:solidFill>
                          <a:effectLst/>
                          <a:latin typeface="Tahoma" panose="020B0604030504040204" pitchFamily="34" charset="0"/>
                        </a:rPr>
                        <a:t>(pathway)</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328298470"/>
                  </a:ext>
                </a:extLst>
              </a:tr>
              <a:tr h="3974279">
                <a:tc>
                  <a:txBody>
                    <a:bodyPr/>
                    <a:lstStyle>
                      <a:lvl1pPr defTabSz="685800">
                        <a:lnSpc>
                          <a:spcPct val="9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Calibri" panose="020F0502020204030204" pitchFamily="34" charset="0"/>
                        </a:rPr>
                        <a:t>The course uses practical application and performance to support and reinforce knowledge and understanding required to study aspects of;</a:t>
                      </a:r>
                    </a:p>
                    <a:p>
                      <a:pPr marL="0" marR="0" lvl="0" indent="0" algn="l" defTabSz="685800" rtl="0" eaLnBrk="1" fontAlgn="base" latinLnBrk="0" hangingPunct="1">
                        <a:lnSpc>
                          <a:spcPct val="1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a:ln>
                            <a:noFill/>
                          </a:ln>
                          <a:solidFill>
                            <a:srgbClr val="000000"/>
                          </a:solidFill>
                          <a:effectLst/>
                          <a:latin typeface="Calibri" panose="020F0502020204030204" pitchFamily="34" charset="0"/>
                        </a:rPr>
                        <a:t>Instructing</a:t>
                      </a:r>
                    </a:p>
                    <a:p>
                      <a:pPr marL="0" marR="0" lvl="0" indent="0" algn="l" defTabSz="685800" rtl="0" eaLnBrk="1" fontAlgn="base" latinLnBrk="0" hangingPunct="1">
                        <a:lnSpc>
                          <a:spcPct val="1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a:ln>
                            <a:noFill/>
                          </a:ln>
                          <a:solidFill>
                            <a:srgbClr val="000000"/>
                          </a:solidFill>
                          <a:effectLst/>
                          <a:latin typeface="Calibri" panose="020F0502020204030204" pitchFamily="34" charset="0"/>
                        </a:rPr>
                        <a:t>Coaching</a:t>
                      </a:r>
                    </a:p>
                    <a:p>
                      <a:pPr marL="0" marR="0" lvl="0" indent="0" algn="l" defTabSz="685800" rtl="0" eaLnBrk="1" fontAlgn="base" latinLnBrk="0" hangingPunct="1">
                        <a:lnSpc>
                          <a:spcPct val="1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a:ln>
                            <a:noFill/>
                          </a:ln>
                          <a:solidFill>
                            <a:srgbClr val="000000"/>
                          </a:solidFill>
                          <a:effectLst/>
                          <a:latin typeface="Calibri" panose="020F0502020204030204" pitchFamily="34" charset="0"/>
                        </a:rPr>
                        <a:t>Leadership</a:t>
                      </a:r>
                    </a:p>
                    <a:p>
                      <a:pPr marL="0" marR="0" lvl="0" indent="0" algn="l" defTabSz="685800" rtl="0" eaLnBrk="1" fontAlgn="base" latinLnBrk="0" hangingPunct="1">
                        <a:lnSpc>
                          <a:spcPct val="1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a:ln>
                            <a:noFill/>
                          </a:ln>
                          <a:solidFill>
                            <a:srgbClr val="000000"/>
                          </a:solidFill>
                          <a:effectLst/>
                          <a:latin typeface="Calibri" panose="020F0502020204030204" pitchFamily="34" charset="0"/>
                        </a:rPr>
                        <a:t>Fitness &amp; training</a:t>
                      </a:r>
                    </a:p>
                    <a:p>
                      <a:pPr marL="0" marR="0" lvl="0" indent="0" algn="l" defTabSz="685800" rtl="0" eaLnBrk="1" fontAlgn="base" latinLnBrk="0" hangingPunct="1">
                        <a:lnSpc>
                          <a:spcPct val="1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a:ln>
                            <a:noFill/>
                          </a:ln>
                          <a:solidFill>
                            <a:srgbClr val="000000"/>
                          </a:solidFill>
                          <a:effectLst/>
                          <a:latin typeface="Calibri" panose="020F0502020204030204" pitchFamily="34" charset="0"/>
                        </a:rPr>
                        <a:t>Physiology</a:t>
                      </a:r>
                    </a:p>
                    <a:p>
                      <a:pPr marL="0" marR="0" lvl="0" indent="0" algn="l" defTabSz="685800" rtl="0" eaLnBrk="1" fontAlgn="base" latinLnBrk="0" hangingPunct="1">
                        <a:lnSpc>
                          <a:spcPct val="1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a:ln>
                            <a:noFill/>
                          </a:ln>
                          <a:solidFill>
                            <a:srgbClr val="000000"/>
                          </a:solidFill>
                          <a:effectLst/>
                          <a:latin typeface="Calibri" panose="020F0502020204030204" pitchFamily="34" charset="0"/>
                        </a:rPr>
                        <a:t>Health &amp; Safety</a:t>
                      </a:r>
                    </a:p>
                    <a:p>
                      <a:pPr marL="0" marR="0" lvl="0" indent="0" algn="l" defTabSz="685800" rtl="0" eaLnBrk="1" fontAlgn="base" latinLnBrk="0" hangingPunct="1">
                        <a:lnSpc>
                          <a:spcPct val="100%"/>
                        </a:lnSpc>
                        <a:spcBef>
                          <a:spcPct val="0%"/>
                        </a:spcBef>
                        <a:spcAft>
                          <a:spcPct val="0%"/>
                        </a:spcAft>
                        <a:buClrTx/>
                        <a:buSzTx/>
                        <a:buFontTx/>
                        <a:buNone/>
                        <a:tabLst/>
                      </a:pPr>
                      <a:r>
                        <a:rPr kumimoji="0" lang="en-GB" altLang="en-US" sz="1600" b="0" i="0" u="none" strike="noStrike" cap="none" normalizeH="0" baseline="0%">
                          <a:ln>
                            <a:noFill/>
                          </a:ln>
                          <a:solidFill>
                            <a:srgbClr val="000000"/>
                          </a:solidFill>
                          <a:effectLst/>
                          <a:latin typeface="Calibri" panose="020F0502020204030204" pitchFamily="34" charset="0"/>
                        </a:rPr>
                        <a:t>This course provides an dynamic relevant and challenging contribution to the study of sport at this level.</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
                        </a:lnSpc>
                        <a:spcBef>
                          <a:spcPct val="20%"/>
                        </a:spcBef>
                        <a:spcAft>
                          <a:spcPct val="0%"/>
                        </a:spcAft>
                        <a:buClr>
                          <a:schemeClr val="accent1"/>
                        </a:buClr>
                        <a:buSzPct val="80%"/>
                        <a:buFont typeface="Wingdings" panose="05000000000000000000" pitchFamily="2" charset="2"/>
                        <a:buNone/>
                        <a:tabLst/>
                      </a:pPr>
                      <a:r>
                        <a:rPr kumimoji="0" lang="en-GB" altLang="en-US" sz="1800" b="0" i="0" u="none" strike="noStrike" cap="none" normalizeH="0" baseline="0%" dirty="0">
                          <a:ln>
                            <a:noFill/>
                          </a:ln>
                          <a:solidFill>
                            <a:schemeClr val="tx1"/>
                          </a:solidFill>
                          <a:effectLst/>
                          <a:latin typeface="Calibri" panose="020F0502020204030204" pitchFamily="34" charset="0"/>
                        </a:rPr>
                        <a:t>Develop knowledge and understanding of scientific principles through study of sport, exercise and health.</a:t>
                      </a:r>
                    </a:p>
                    <a:p>
                      <a:pPr marL="0" marR="0" lvl="0" indent="0" algn="l" defTabSz="914400" rtl="0" eaLnBrk="1" fontAlgn="base" latinLnBrk="0" hangingPunct="1">
                        <a:lnSpc>
                          <a:spcPct val="100%"/>
                        </a:lnSpc>
                        <a:spcBef>
                          <a:spcPct val="20%"/>
                        </a:spcBef>
                        <a:spcAft>
                          <a:spcPct val="0%"/>
                        </a:spcAft>
                        <a:buClr>
                          <a:schemeClr val="accent1"/>
                        </a:buClr>
                        <a:buSzPct val="80%"/>
                        <a:buFont typeface="Arial" panose="020B0604020202020204" pitchFamily="34" charset="0"/>
                        <a:buChar char="•"/>
                        <a:tabLst/>
                      </a:pPr>
                      <a:r>
                        <a:rPr kumimoji="0" lang="en-GB" altLang="en-US" sz="1800" b="0" i="0" u="none" strike="noStrike" cap="none" normalizeH="0" baseline="0%" dirty="0">
                          <a:ln>
                            <a:noFill/>
                          </a:ln>
                          <a:solidFill>
                            <a:schemeClr val="tx1"/>
                          </a:solidFill>
                          <a:effectLst/>
                          <a:latin typeface="Calibri" panose="020F0502020204030204" pitchFamily="34" charset="0"/>
                        </a:rPr>
                        <a:t>Nutrition for Sport &amp;        Exercise</a:t>
                      </a:r>
                    </a:p>
                    <a:p>
                      <a:pPr marL="0" marR="0" lvl="0" indent="0" algn="l" defTabSz="914400" rtl="0" eaLnBrk="1" fontAlgn="base" latinLnBrk="0" hangingPunct="1">
                        <a:lnSpc>
                          <a:spcPct val="100%"/>
                        </a:lnSpc>
                        <a:spcBef>
                          <a:spcPct val="20%"/>
                        </a:spcBef>
                        <a:spcAft>
                          <a:spcPct val="0%"/>
                        </a:spcAft>
                        <a:buClr>
                          <a:schemeClr val="accent1"/>
                        </a:buClr>
                        <a:buSzPct val="80%"/>
                        <a:buFont typeface="Arial" panose="020B0604020202020204" pitchFamily="34" charset="0"/>
                        <a:buChar char="•"/>
                        <a:tabLst/>
                      </a:pPr>
                      <a:r>
                        <a:rPr kumimoji="0" lang="en-GB" altLang="en-US" sz="1800" b="0" i="0" u="none" strike="noStrike" cap="none" normalizeH="0" baseline="0%" dirty="0">
                          <a:ln>
                            <a:noFill/>
                          </a:ln>
                          <a:solidFill>
                            <a:schemeClr val="tx1"/>
                          </a:solidFill>
                          <a:effectLst/>
                          <a:latin typeface="Calibri" panose="020F0502020204030204" pitchFamily="34" charset="0"/>
                        </a:rPr>
                        <a:t>Sport Injuries</a:t>
                      </a:r>
                    </a:p>
                    <a:p>
                      <a:pPr marL="0" marR="0" lvl="0" indent="0" algn="l" defTabSz="914400" rtl="0" eaLnBrk="1" fontAlgn="base" latinLnBrk="0" hangingPunct="1">
                        <a:lnSpc>
                          <a:spcPct val="100%"/>
                        </a:lnSpc>
                        <a:spcBef>
                          <a:spcPct val="20%"/>
                        </a:spcBef>
                        <a:spcAft>
                          <a:spcPct val="0%"/>
                        </a:spcAft>
                        <a:buClr>
                          <a:schemeClr val="accent1"/>
                        </a:buClr>
                        <a:buSzPct val="80%"/>
                        <a:buFont typeface="Arial" panose="020B0604020202020204" pitchFamily="34" charset="0"/>
                        <a:buChar char="•"/>
                        <a:tabLst/>
                      </a:pPr>
                      <a:r>
                        <a:rPr kumimoji="0" lang="en-GB" altLang="en-US" sz="1800" b="0" i="0" u="none" strike="noStrike" cap="none" normalizeH="0" baseline="0%" dirty="0">
                          <a:ln>
                            <a:noFill/>
                          </a:ln>
                          <a:solidFill>
                            <a:schemeClr val="tx1"/>
                          </a:solidFill>
                          <a:effectLst/>
                          <a:latin typeface="Calibri" panose="020F0502020204030204" pitchFamily="34" charset="0"/>
                        </a:rPr>
                        <a:t>Sports Psychology</a:t>
                      </a:r>
                    </a:p>
                    <a:p>
                      <a:pPr marL="0" marR="0" lvl="0" indent="0" algn="l" defTabSz="914400" rtl="0" eaLnBrk="1" fontAlgn="base" latinLnBrk="0" hangingPunct="1">
                        <a:lnSpc>
                          <a:spcPct val="100%"/>
                        </a:lnSpc>
                        <a:spcBef>
                          <a:spcPct val="20%"/>
                        </a:spcBef>
                        <a:spcAft>
                          <a:spcPct val="0%"/>
                        </a:spcAft>
                        <a:buClr>
                          <a:schemeClr val="accent1"/>
                        </a:buClr>
                        <a:buSzPct val="80%"/>
                        <a:buFont typeface="Arial" panose="020B0604020202020204" pitchFamily="34" charset="0"/>
                        <a:buChar char="•"/>
                        <a:tabLst/>
                      </a:pPr>
                      <a:r>
                        <a:rPr kumimoji="0" lang="en-GB" altLang="en-US" sz="1800" b="0" i="0" u="none" strike="noStrike" cap="none" normalizeH="0" baseline="0%" dirty="0">
                          <a:ln>
                            <a:noFill/>
                          </a:ln>
                          <a:solidFill>
                            <a:schemeClr val="tx1"/>
                          </a:solidFill>
                          <a:effectLst/>
                          <a:latin typeface="Calibri" panose="020F0502020204030204" pitchFamily="34" charset="0"/>
                        </a:rPr>
                        <a:t>Sport &amp; Exercise Physiology</a:t>
                      </a:r>
                    </a:p>
                    <a:p>
                      <a:pPr marL="0" marR="0" lvl="0" indent="0" algn="l" defTabSz="914400" rtl="0" eaLnBrk="1" fontAlgn="base" latinLnBrk="0" hangingPunct="1">
                        <a:lnSpc>
                          <a:spcPct val="100%"/>
                        </a:lnSpc>
                        <a:spcBef>
                          <a:spcPct val="20%"/>
                        </a:spcBef>
                        <a:spcAft>
                          <a:spcPct val="0%"/>
                        </a:spcAft>
                        <a:buClr>
                          <a:schemeClr val="accent1"/>
                        </a:buClr>
                        <a:buSzPct val="80%"/>
                        <a:buFont typeface="Arial" panose="020B0604020202020204" pitchFamily="34" charset="0"/>
                        <a:buChar char="•"/>
                        <a:tabLst/>
                      </a:pPr>
                      <a:r>
                        <a:rPr kumimoji="0" lang="en-GB" altLang="en-US" sz="1800" b="0" i="0" u="none" strike="noStrike" cap="none" normalizeH="0" baseline="0%" dirty="0">
                          <a:ln>
                            <a:noFill/>
                          </a:ln>
                          <a:solidFill>
                            <a:schemeClr val="tx1"/>
                          </a:solidFill>
                          <a:effectLst/>
                          <a:latin typeface="Calibri" panose="020F0502020204030204" pitchFamily="34" charset="0"/>
                        </a:rPr>
                        <a:t>Fitness Testing</a:t>
                      </a:r>
                    </a:p>
                    <a:p>
                      <a:pPr marL="0" marR="0" lvl="0" indent="0" algn="l" defTabSz="914400" rtl="0" eaLnBrk="1" fontAlgn="base" latinLnBrk="0" hangingPunct="1">
                        <a:lnSpc>
                          <a:spcPct val="1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Calibri" panose="020F0502020204030204" pitchFamily="34"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fontAlgn="base">
                        <a:lnSpc>
                          <a:spcPct val="9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fontAlgn="base">
                        <a:lnSpc>
                          <a:spcPct val="9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fontAlgn="base">
                        <a:lnSpc>
                          <a:spcPct val="9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fontAlgn="base">
                        <a:lnSpc>
                          <a:spcPct val="9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
                        </a:lnSpc>
                        <a:spcBef>
                          <a:spcPct val="20%"/>
                        </a:spcBef>
                        <a:spcAft>
                          <a:spcPct val="0%"/>
                        </a:spcAft>
                        <a:buClr>
                          <a:schemeClr val="accent1"/>
                        </a:buClr>
                        <a:buSzPct val="80%"/>
                        <a:buFont typeface="Wingdings" panose="05000000000000000000" pitchFamily="2" charset="2"/>
                        <a:buNone/>
                        <a:tabLst/>
                      </a:pPr>
                      <a:r>
                        <a:rPr kumimoji="0" lang="en-GB" altLang="en-US" sz="1800" b="0" i="0" u="none" strike="noStrike" cap="none" normalizeH="0" baseline="0%" dirty="0">
                          <a:ln>
                            <a:noFill/>
                          </a:ln>
                          <a:solidFill>
                            <a:schemeClr val="tx1"/>
                          </a:solidFill>
                          <a:effectLst/>
                          <a:latin typeface="Calibri" panose="020F0502020204030204" pitchFamily="34" charset="0"/>
                        </a:rPr>
                        <a:t>The aim of the course is to introduce outdoor and adventures activities to the learner, give them a taste of the range of activities  available and develop you own ability in these activities. </a:t>
                      </a:r>
                    </a:p>
                    <a:p>
                      <a:pPr marL="0" marR="0" lvl="0" indent="0" algn="l" defTabSz="914400" rtl="0" eaLnBrk="1" fontAlgn="base" latinLnBrk="0" hangingPunct="1">
                        <a:lnSpc>
                          <a:spcPct val="100%"/>
                        </a:lnSpc>
                        <a:spcBef>
                          <a:spcPct val="20%"/>
                        </a:spcBef>
                        <a:spcAft>
                          <a:spcPct val="0%"/>
                        </a:spcAft>
                        <a:buClr>
                          <a:schemeClr val="accent1"/>
                        </a:buClr>
                        <a:buSzPct val="80%"/>
                        <a:buFont typeface="Arial" panose="020B0604020202020204" pitchFamily="34" charset="0"/>
                        <a:buChar char="•"/>
                        <a:tabLst/>
                      </a:pPr>
                      <a:r>
                        <a:rPr kumimoji="0" lang="en-GB" altLang="en-US" sz="1800" b="0" i="0" u="none" strike="noStrike" cap="none" normalizeH="0" baseline="0%" dirty="0">
                          <a:ln>
                            <a:noFill/>
                          </a:ln>
                          <a:solidFill>
                            <a:schemeClr val="tx1"/>
                          </a:solidFill>
                          <a:effectLst/>
                          <a:latin typeface="Calibri" panose="020F0502020204030204" pitchFamily="34" charset="0"/>
                        </a:rPr>
                        <a:t>Outdoor and Adventures activities</a:t>
                      </a:r>
                    </a:p>
                    <a:p>
                      <a:pPr marL="0" marR="0" lvl="0" indent="0" algn="l" defTabSz="914400" rtl="0" eaLnBrk="1" fontAlgn="base" latinLnBrk="0" hangingPunct="1">
                        <a:lnSpc>
                          <a:spcPct val="100%"/>
                        </a:lnSpc>
                        <a:spcBef>
                          <a:spcPct val="20%"/>
                        </a:spcBef>
                        <a:spcAft>
                          <a:spcPct val="0%"/>
                        </a:spcAft>
                        <a:buClr>
                          <a:schemeClr val="accent1"/>
                        </a:buClr>
                        <a:buSzPct val="80%"/>
                        <a:buFont typeface="Arial" panose="020B0604020202020204" pitchFamily="34" charset="0"/>
                        <a:buChar char="•"/>
                        <a:tabLst/>
                      </a:pPr>
                      <a:r>
                        <a:rPr kumimoji="0" lang="en-GB" altLang="en-US" sz="1800" b="0" i="0" u="none" strike="noStrike" cap="none" normalizeH="0" baseline="0%" dirty="0">
                          <a:ln>
                            <a:noFill/>
                          </a:ln>
                          <a:solidFill>
                            <a:schemeClr val="tx1"/>
                          </a:solidFill>
                          <a:effectLst/>
                          <a:latin typeface="Calibri" panose="020F0502020204030204" pitchFamily="34" charset="0"/>
                        </a:rPr>
                        <a:t>Skills for land based activities</a:t>
                      </a:r>
                    </a:p>
                    <a:p>
                      <a:pPr marL="0" marR="0" lvl="0" indent="0" algn="l" defTabSz="914400" rtl="0" eaLnBrk="1" fontAlgn="base" latinLnBrk="0" hangingPunct="1">
                        <a:lnSpc>
                          <a:spcPct val="100%"/>
                        </a:lnSpc>
                        <a:spcBef>
                          <a:spcPct val="20%"/>
                        </a:spcBef>
                        <a:spcAft>
                          <a:spcPct val="0%"/>
                        </a:spcAft>
                        <a:buClr>
                          <a:schemeClr val="accent1"/>
                        </a:buClr>
                        <a:buSzPct val="80%"/>
                        <a:buFont typeface="Arial" panose="020B0604020202020204" pitchFamily="34" charset="0"/>
                        <a:buChar char="•"/>
                        <a:tabLst/>
                      </a:pPr>
                      <a:r>
                        <a:rPr kumimoji="0" lang="en-GB" altLang="en-US" sz="1800" b="0" i="0" u="none" strike="noStrike" cap="none" normalizeH="0" baseline="0%" dirty="0">
                          <a:ln>
                            <a:noFill/>
                          </a:ln>
                          <a:solidFill>
                            <a:schemeClr val="tx1"/>
                          </a:solidFill>
                          <a:effectLst/>
                          <a:latin typeface="Calibri" panose="020F0502020204030204" pitchFamily="34" charset="0"/>
                        </a:rPr>
                        <a:t>Skills for water based outdoor and adventurous </a:t>
                      </a:r>
                    </a:p>
                    <a:p>
                      <a:pPr marL="0" marR="0" lvl="0" indent="0" algn="l" defTabSz="914400" rtl="0" eaLnBrk="1" fontAlgn="base" latinLnBrk="0" hangingPunct="1">
                        <a:lnSpc>
                          <a:spcPct val="100%"/>
                        </a:lnSpc>
                        <a:spcBef>
                          <a:spcPct val="0%"/>
                        </a:spcBef>
                        <a:spcAft>
                          <a:spcPct val="0%"/>
                        </a:spcAft>
                        <a:buClrTx/>
                        <a:buSzTx/>
                        <a:buFontTx/>
                        <a:buNone/>
                        <a:tabLst/>
                      </a:pPr>
                      <a:endParaRPr kumimoji="0" lang="en-GB" altLang="en-US" sz="1800" b="0" i="0" u="none" strike="noStrike" cap="none" normalizeH="0" baseline="0%" dirty="0">
                        <a:ln>
                          <a:noFill/>
                        </a:ln>
                        <a:solidFill>
                          <a:srgbClr val="000000"/>
                        </a:solidFill>
                        <a:effectLst/>
                        <a:latin typeface="Calibri" panose="020F0502020204030204" pitchFamily="34"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930602078"/>
                  </a:ext>
                </a:extLst>
              </a:tr>
            </a:tbl>
          </a:graphicData>
        </a:graphic>
      </p:graphicFrame>
    </p:spTree>
    <p:extLst>
      <p:ext uri="{BB962C8B-B14F-4D97-AF65-F5344CB8AC3E}">
        <p14:creationId xmlns:p14="http://schemas.microsoft.com/office/powerpoint/2010/main" val="3555833290"/>
      </p:ext>
    </p:extLst>
  </p:cSld>
  <p:clrMapOvr>
    <a:masterClrMapping/>
  </p:clrMapOvr>
</p:sld>
</file>

<file path=ppt/slides/slide8.xml><?xml version="1.0" encoding="utf-8"?>
<p:sld xmlns:a="http://purl.oclc.org/ooxml/drawingml/main" xmlns:r="http://purl.oclc.org/ooxml/officeDocument/relationships" xmlns:p="http://purl.oclc.org/ooxml/presentationml/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3CC95D-6A24-4A42-9F0F-CC672BC09BC5}"/>
              </a:ext>
            </a:extLst>
          </p:cNvPr>
          <p:cNvSpPr>
            <a:spLocks noGrp="1"/>
          </p:cNvSpPr>
          <p:nvPr>
            <p:ph type="title"/>
          </p:nvPr>
        </p:nvSpPr>
        <p:spPr>
          <a:xfrm>
            <a:off x="270667" y="404664"/>
            <a:ext cx="7467600" cy="774700"/>
          </a:xfrm>
        </p:spPr>
        <p:txBody>
          <a:bodyPr>
            <a:normAutofit fontScale="90%"/>
          </a:bodyPr>
          <a:lstStyle/>
          <a:p>
            <a:pPr eaLnBrk="1" hangingPunct="1"/>
            <a:br>
              <a:rPr lang="en-GB" altLang="en-US" sz="4800" b="1" u="sng" dirty="0">
                <a:latin typeface="Calibri" panose="020F0502020204030204" pitchFamily="34" charset="0"/>
              </a:rPr>
            </a:br>
            <a:r>
              <a:rPr lang="en-GB" altLang="en-US" sz="3600" b="1" dirty="0">
                <a:latin typeface="Calibri" panose="020F0502020204030204" pitchFamily="34" charset="0"/>
              </a:rPr>
              <a:t>Frequently Asked Questions</a:t>
            </a:r>
            <a:br>
              <a:rPr lang="en-GB" altLang="en-US" sz="4800" dirty="0">
                <a:latin typeface="Calibri" panose="020F0502020204030204" pitchFamily="34" charset="0"/>
              </a:rPr>
            </a:br>
            <a:endParaRPr lang="en-GB" altLang="en-US" sz="4800" dirty="0"/>
          </a:p>
        </p:txBody>
      </p:sp>
      <p:sp>
        <p:nvSpPr>
          <p:cNvPr id="7" name="Content Placeholder 2">
            <a:extLst>
              <a:ext uri="{FF2B5EF4-FFF2-40B4-BE49-F238E27FC236}">
                <a16:creationId xmlns:a16="http://schemas.microsoft.com/office/drawing/2014/main" id="{755FFEA7-4E87-4D71-AA29-EF2C17CB4BCA}"/>
              </a:ext>
            </a:extLst>
          </p:cNvPr>
          <p:cNvSpPr>
            <a:spLocks noGrp="1"/>
          </p:cNvSpPr>
          <p:nvPr>
            <p:ph idx="1"/>
          </p:nvPr>
        </p:nvSpPr>
        <p:spPr>
          <a:xfrm>
            <a:off x="613664" y="1052736"/>
            <a:ext cx="8263830" cy="5130254"/>
          </a:xfrm>
        </p:spPr>
        <p:txBody>
          <a:bodyPr>
            <a:normAutofit lnSpcReduction="10%"/>
          </a:bodyPr>
          <a:lstStyle/>
          <a:p>
            <a:pPr eaLnBrk="1" hangingPunct="1"/>
            <a:r>
              <a:rPr lang="en-GB" altLang="en-US" sz="2000" dirty="0"/>
              <a:t>How many days a week will I be at college? </a:t>
            </a:r>
          </a:p>
          <a:p>
            <a:pPr lvl="1" eaLnBrk="1" hangingPunct="1"/>
            <a:r>
              <a:rPr lang="en-GB" altLang="en-US" sz="1700" dirty="0"/>
              <a:t>Approximately 3 days a week in college and one independent study day.</a:t>
            </a:r>
          </a:p>
          <a:p>
            <a:pPr eaLnBrk="1" hangingPunct="1"/>
            <a:r>
              <a:rPr lang="en-GB" altLang="en-US" sz="2000" dirty="0"/>
              <a:t>Will I have to purchase a college sports kit? </a:t>
            </a:r>
          </a:p>
          <a:p>
            <a:pPr lvl="1" eaLnBrk="1" hangingPunct="1"/>
            <a:r>
              <a:rPr lang="en-GB" altLang="en-US" sz="1700" dirty="0"/>
              <a:t>Yes, this is approximately £40 and will be discussed at enrolment.</a:t>
            </a:r>
          </a:p>
          <a:p>
            <a:pPr eaLnBrk="1" hangingPunct="1"/>
            <a:r>
              <a:rPr lang="en-GB" altLang="en-US" sz="2000" dirty="0"/>
              <a:t>Will I have the opportunity to resit my GCSEs? </a:t>
            </a:r>
          </a:p>
          <a:p>
            <a:pPr lvl="1" eaLnBrk="1" hangingPunct="1"/>
            <a:r>
              <a:rPr lang="en-GB" altLang="en-US" sz="1700" dirty="0"/>
              <a:t>Yes, unless you already have English and Maths at Grade 4, GCSE retakes will be built into your timetable.</a:t>
            </a:r>
          </a:p>
          <a:p>
            <a:pPr eaLnBrk="1" hangingPunct="1"/>
            <a:r>
              <a:rPr lang="en-GB" altLang="en-US" sz="2000" dirty="0"/>
              <a:t>What is college life like? </a:t>
            </a:r>
          </a:p>
          <a:p>
            <a:pPr lvl="1" eaLnBrk="1" hangingPunct="1"/>
            <a:r>
              <a:rPr lang="en-GB" altLang="en-US" sz="1700" dirty="0"/>
              <a:t>College is an adult learning environment. We will support you in all aspects of your learning, however as an adult learner we want you take responsibility for your learning.  You will have to ensure you are organised and adhere to all assessment deadlines.</a:t>
            </a:r>
          </a:p>
          <a:p>
            <a:pPr eaLnBrk="1" hangingPunct="1"/>
            <a:r>
              <a:rPr lang="en-GB" altLang="en-US" sz="2000" dirty="0"/>
              <a:t>Will my attendance and punctuality be monitored? </a:t>
            </a:r>
          </a:p>
          <a:p>
            <a:pPr lvl="1" eaLnBrk="1" hangingPunct="1"/>
            <a:r>
              <a:rPr lang="en-GB" altLang="en-US" sz="1700" dirty="0"/>
              <a:t>Yes the sport department instil the highest regards for attendance and punctuality as this is required in the workplace.  Your tutor will monitor your attendance weekly.</a:t>
            </a:r>
          </a:p>
          <a:p>
            <a:pPr eaLnBrk="1" hangingPunct="1"/>
            <a:r>
              <a:rPr lang="en-GB" altLang="en-US" sz="2000" dirty="0"/>
              <a:t>Can I access extra help at college?</a:t>
            </a:r>
          </a:p>
          <a:p>
            <a:pPr lvl="1" eaLnBrk="1" hangingPunct="1"/>
            <a:r>
              <a:rPr lang="en-GB" altLang="en-US" sz="1700" dirty="0"/>
              <a:t>Yes, speak with your tutor at enrolment, induction or throughout any part of your course to gain extra help. </a:t>
            </a:r>
          </a:p>
          <a:p>
            <a:pPr eaLnBrk="1" hangingPunct="1"/>
            <a:endParaRPr lang="en-GB" altLang="en-US" sz="2000" dirty="0"/>
          </a:p>
          <a:p>
            <a:pPr eaLnBrk="1" hangingPunct="1"/>
            <a:endParaRPr lang="en-GB" altLang="en-US" sz="2000" dirty="0"/>
          </a:p>
        </p:txBody>
      </p:sp>
    </p:spTree>
    <p:extLst>
      <p:ext uri="{BB962C8B-B14F-4D97-AF65-F5344CB8AC3E}">
        <p14:creationId xmlns:p14="http://schemas.microsoft.com/office/powerpoint/2010/main" val="2244329980"/>
      </p:ext>
    </p:extLst>
  </p:cSld>
  <p:clrMapOvr>
    <a:masterClrMapping/>
  </p:clrMapOvr>
</p:sld>
</file>

<file path=ppt/theme/theme1.xml><?xml version="1.0" encoding="utf-8"?>
<a:theme xmlns:a="http://purl.oclc.org/ooxml/drawingml/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purl.oclc.org/ooxml/officeDocument/extendedProperties" xmlns:vt="http://purl.oclc.org/ooxml/officeDocument/docPropsVTypes">
  <Template/>
  <TotalTime>155</TotalTime>
  <Words>678</Words>
  <Application>Microsoft Office PowerPoint</Application>
  <PresentationFormat>On-screen Show (4:3)</PresentationFormat>
  <Paragraphs>89</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 Light</vt:lpstr>
      <vt:lpstr>Calibri</vt:lpstr>
      <vt:lpstr>Tahoma</vt:lpstr>
      <vt:lpstr>Wingdings</vt:lpstr>
      <vt:lpstr>Wingdings 2</vt:lpstr>
      <vt:lpstr>1_Office Theme</vt:lpstr>
      <vt:lpstr>PowerPoint Presentation</vt:lpstr>
      <vt:lpstr>Course Summary</vt:lpstr>
      <vt:lpstr>Programme of study</vt:lpstr>
      <vt:lpstr>Industry Experience</vt:lpstr>
      <vt:lpstr> Activities &amp; Trips </vt:lpstr>
      <vt:lpstr>Additional Activities/ Qualifications</vt:lpstr>
      <vt:lpstr>Where do I progress?</vt:lpstr>
      <vt:lpstr> Frequently Asked Questions </vt:lpstr>
    </vt:vector>
  </TitlesOfParts>
  <Company>Weymouth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Presentation on the  First Diploma in Sport Course</dc:title>
  <dc:creator>laura_rashleigh</dc:creator>
  <cp:lastModifiedBy>Anissa Lee</cp:lastModifiedBy>
  <cp:revision>20</cp:revision>
  <dcterms:created xsi:type="dcterms:W3CDTF">2009-04-27T16:29:23Z</dcterms:created>
  <dcterms:modified xsi:type="dcterms:W3CDTF">2020-05-28T09:32:07Z</dcterms:modified>
</cp:coreProperties>
</file>