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purl.oclc.org/ooxml/officeDocument/relationships/metadata/thumbnail" Target="docProps/thumbnail.jpeg"/><Relationship Id="rId1" Type="http://purl.oclc.org/ooxml/officeDocument/relationships/officeDocument" Target="ppt/presentation.xml"/><Relationship Id="rId4" Type="http://purl.oclc.org/ooxml/officeDocument/relationships/extendedProperties" Target="docProps/app.xml"/></Relationships>
</file>

<file path=ppt/presentation.xml><?xml version="1.0" encoding="utf-8"?>
<p:presentation xmlns:a="http://purl.oclc.org/ooxml/drawingml/main" xmlns:r="http://purl.oclc.org/ooxml/officeDocument/relationships" xmlns:p="http://purl.oclc.org/ooxml/presentationml/main" saveSubsetFonts="1" conformance="strict">
  <p:sldMasterIdLst>
    <p:sldMasterId id="2147483718" r:id="rId1"/>
  </p:sldMasterIdLst>
  <p:sldIdLst>
    <p:sldId id="266" r:id="rId2"/>
    <p:sldId id="267" r:id="rId3"/>
    <p:sldId id="259" r:id="rId4"/>
    <p:sldId id="268" r:id="rId5"/>
    <p:sldId id="269" r:id="rId6"/>
    <p:sldId id="270" r:id="rId7"/>
    <p:sldId id="271" r:id="rId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purl.oclc.org/ooxml/drawingml/main" xmlns:r="http://purl.oclc.org/ooxml/officeDocument/relationships" xmlns:p="http://purl.oclc.org/ooxml/presentationml/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purl.oclc.org/ooxml/drawingml/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
            </a:schemeClr>
          </a:solidFill>
        </a:fill>
      </a:tcStyle>
    </a:wholeTbl>
    <a:band1H>
      <a:tcStyle>
        <a:tcBdr/>
        <a:fill>
          <a:solidFill>
            <a:schemeClr val="accent1">
              <a:tint val="40%"/>
            </a:schemeClr>
          </a:solidFill>
        </a:fill>
      </a:tcStyle>
    </a:band1H>
    <a:band2H>
      <a:tcStyle>
        <a:tcBdr/>
      </a:tcStyle>
    </a:band2H>
    <a:band1V>
      <a:tcStyle>
        <a:tcBdr/>
        <a:fill>
          <a:solidFill>
            <a:schemeClr val="accent1">
              <a:tint val="4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purl.oclc.org/ooxml/drawingml/main" xmlns:r="http://purl.oclc.org/ooxml/officeDocument/relationships" xmlns:p="http://purl.oclc.org/ooxml/presentationml/main" lastView="sldThumbnailView">
  <p:normalViewPr>
    <p:restoredLeft sz="15.62%"/>
    <p:restoredTop sz="94.66%"/>
  </p:normalViewPr>
  <p:slideViewPr>
    <p:cSldViewPr>
      <p:cViewPr varScale="1">
        <p:scale>
          <a:sx n="69" d="100"/>
          <a:sy n="69" d="100"/>
        </p:scale>
        <p:origin x="1608"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purl.oclc.org/ooxml/officeDocument/relationships/slide" Target="slides/slide7.xml"/><Relationship Id="rId3" Type="http://purl.oclc.org/ooxml/officeDocument/relationships/slide" Target="slides/slide2.xml"/><Relationship Id="rId7" Type="http://purl.oclc.org/ooxml/officeDocument/relationships/slide" Target="slides/slide6.xml"/><Relationship Id="rId12" Type="http://purl.oclc.org/ooxml/officeDocument/relationships/tableStyles" Target="tableStyles.xml"/><Relationship Id="rId2" Type="http://purl.oclc.org/ooxml/officeDocument/relationships/slide" Target="slides/slide1.xml"/><Relationship Id="rId1" Type="http://purl.oclc.org/ooxml/officeDocument/relationships/slideMaster" Target="slideMasters/slideMaster1.xml"/><Relationship Id="rId6" Type="http://purl.oclc.org/ooxml/officeDocument/relationships/slide" Target="slides/slide5.xml"/><Relationship Id="rId11" Type="http://purl.oclc.org/ooxml/officeDocument/relationships/theme" Target="theme/theme1.xml"/><Relationship Id="rId5" Type="http://purl.oclc.org/ooxml/officeDocument/relationships/slide" Target="slides/slide4.xml"/><Relationship Id="rId10" Type="http://purl.oclc.org/ooxml/officeDocument/relationships/viewProps" Target="viewProps.xml"/><Relationship Id="rId4" Type="http://purl.oclc.org/ooxml/officeDocument/relationships/slide" Target="slides/slide3.xml"/><Relationship Id="rId9" Type="http://purl.oclc.org/ooxml/officeDocument/relationships/presProps" Target="presProps.xml"/></Relationships>
</file>

<file path=ppt/slideLayouts/_rels/slideLayout1.xml.rels><?xml version="1.0" encoding="UTF-8" standalone="yes"?>
<Relationships xmlns="http://schemas.openxmlformats.org/package/2006/relationships"><Relationship Id="rId1" Type="http://purl.oclc.org/ooxml/officeDocument/relationships/slideMaster" Target="../slideMasters/slideMaster1.xml"/></Relationships>
</file>

<file path=ppt/slideLayouts/_rels/slideLayout10.xml.rels><?xml version="1.0" encoding="UTF-8" standalone="yes"?>
<Relationships xmlns="http://schemas.openxmlformats.org/package/2006/relationships"><Relationship Id="rId1" Type="http://purl.oclc.org/ooxml/officeDocument/relationships/slideMaster" Target="../slideMasters/slideMaster1.xml"/></Relationships>
</file>

<file path=ppt/slideLayouts/_rels/slideLayout11.xml.rels><?xml version="1.0" encoding="UTF-8" standalone="yes"?>
<Relationships xmlns="http://schemas.openxmlformats.org/package/2006/relationships"><Relationship Id="rId1" Type="http://purl.oclc.org/ooxml/officeDocument/relationships/slideMaster" Target="../slideMasters/slideMaster1.xml"/></Relationships>
</file>

<file path=ppt/slideLayouts/_rels/slideLayout2.xml.rels><?xml version="1.0" encoding="UTF-8" standalone="yes"?>
<Relationships xmlns="http://schemas.openxmlformats.org/package/2006/relationships"><Relationship Id="rId1" Type="http://purl.oclc.org/ooxml/officeDocument/relationships/slideMaster" Target="../slideMasters/slideMaster1.xml"/></Relationships>
</file>

<file path=ppt/slideLayouts/_rels/slideLayout3.xml.rels><?xml version="1.0" encoding="UTF-8" standalone="yes"?>
<Relationships xmlns="http://schemas.openxmlformats.org/package/2006/relationships"><Relationship Id="rId1" Type="http://purl.oclc.org/ooxml/officeDocument/relationships/slideMaster" Target="../slideMasters/slideMaster1.xml"/></Relationships>
</file>

<file path=ppt/slideLayouts/_rels/slideLayout4.xml.rels><?xml version="1.0" encoding="UTF-8" standalone="yes"?>
<Relationships xmlns="http://schemas.openxmlformats.org/package/2006/relationships"><Relationship Id="rId1" Type="http://purl.oclc.org/ooxml/officeDocument/relationships/slideMaster" Target="../slideMasters/slideMaster1.xml"/></Relationships>
</file>

<file path=ppt/slideLayouts/_rels/slideLayout5.xml.rels><?xml version="1.0" encoding="UTF-8" standalone="yes"?>
<Relationships xmlns="http://schemas.openxmlformats.org/package/2006/relationships"><Relationship Id="rId1" Type="http://purl.oclc.org/ooxml/officeDocument/relationships/slideMaster" Target="../slideMasters/slideMaster1.xml"/></Relationships>
</file>

<file path=ppt/slideLayouts/_rels/slideLayout6.xml.rels><?xml version="1.0" encoding="UTF-8" standalone="yes"?>
<Relationships xmlns="http://schemas.openxmlformats.org/package/2006/relationships"><Relationship Id="rId1" Type="http://purl.oclc.org/ooxml/officeDocument/relationships/slideMaster" Target="../slideMasters/slideMaster1.xml"/></Relationships>
</file>

<file path=ppt/slideLayouts/_rels/slideLayout7.xml.rels><?xml version="1.0" encoding="UTF-8" standalone="yes"?>
<Relationships xmlns="http://schemas.openxmlformats.org/package/2006/relationships"><Relationship Id="rId1" Type="http://purl.oclc.org/ooxml/officeDocument/relationships/slideMaster" Target="../slideMasters/slideMaster1.xml"/></Relationships>
</file>

<file path=ppt/slideLayouts/_rels/slideLayout8.xml.rels><?xml version="1.0" encoding="UTF-8" standalone="yes"?>
<Relationships xmlns="http://schemas.openxmlformats.org/package/2006/relationships"><Relationship Id="rId1" Type="http://purl.oclc.org/ooxml/officeDocument/relationships/slideMaster" Target="../slideMasters/slideMaster1.xml"/></Relationships>
</file>

<file path=ppt/slideLayouts/_rels/slideLayout9.xml.rels><?xml version="1.0" encoding="UTF-8" standalone="yes"?>
<Relationships xmlns="http://schemas.openxmlformats.org/package/2006/relationships"><Relationship Id="rId1" Type="http://purl.oclc.org/ooxml/officeDocument/relationships/slideMaster" Target="../slideMasters/slideMaster1.xml"/></Relationships>
</file>

<file path=ppt/slideLayouts/slideLayout1.xml><?xml version="1.0" encoding="utf-8"?>
<p:sldLayout xmlns:a="http://purl.oclc.org/ooxml/drawingml/main" xmlns:r="http://purl.oclc.org/ooxml/officeDocument/relationships" xmlns:p="http://purl.oclc.org/ooxml/presentationml/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AD8020-643E-42F1-BE78-8760CA45F009}" type="datetimeFigureOut">
              <a:rPr lang="en-GB" smtClean="0"/>
              <a:t>28/05/2020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F7B6DC0-37CE-41CE-861E-EC0D023B9DF0}" type="slidenum">
              <a:rPr lang="en-GB" smtClean="0"/>
              <a:t>‹#›</a:t>
            </a:fld>
            <a:endParaRPr lang="en-GB"/>
          </a:p>
        </p:txBody>
      </p:sp>
    </p:spTree>
    <p:extLst>
      <p:ext uri="{BB962C8B-B14F-4D97-AF65-F5344CB8AC3E}">
        <p14:creationId xmlns:p14="http://schemas.microsoft.com/office/powerpoint/2010/main" val="84029261"/>
      </p:ext>
    </p:extLst>
  </p:cSld>
  <p:clrMapOvr>
    <a:masterClrMapping/>
  </p:clrMapOvr>
</p:sldLayout>
</file>

<file path=ppt/slideLayouts/slideLayout10.xml><?xml version="1.0" encoding="utf-8"?>
<p:sldLayout xmlns:a="http://purl.oclc.org/ooxml/drawingml/main" xmlns:r="http://purl.oclc.org/ooxml/officeDocument/relationships" xmlns:p="http://purl.oclc.org/ooxml/presentationml/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AD8020-643E-42F1-BE78-8760CA45F009}" type="datetimeFigureOut">
              <a:rPr lang="en-GB" smtClean="0"/>
              <a:t>28/05/2020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F7B6DC0-37CE-41CE-861E-EC0D023B9DF0}" type="slidenum">
              <a:rPr lang="en-GB" smtClean="0"/>
              <a:t>‹#›</a:t>
            </a:fld>
            <a:endParaRPr lang="en-GB"/>
          </a:p>
        </p:txBody>
      </p:sp>
    </p:spTree>
    <p:extLst>
      <p:ext uri="{BB962C8B-B14F-4D97-AF65-F5344CB8AC3E}">
        <p14:creationId xmlns:p14="http://schemas.microsoft.com/office/powerpoint/2010/main" val="1879004224"/>
      </p:ext>
    </p:extLst>
  </p:cSld>
  <p:clrMapOvr>
    <a:masterClrMapping/>
  </p:clrMapOvr>
</p:sldLayout>
</file>

<file path=ppt/slideLayouts/slideLayout11.xml><?xml version="1.0" encoding="utf-8"?>
<p:sldLayout xmlns:a="http://purl.oclc.org/ooxml/drawingml/main" xmlns:r="http://purl.oclc.org/ooxml/officeDocument/relationships" xmlns:p="http://purl.oclc.org/ooxml/presentationml/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AD8020-643E-42F1-BE78-8760CA45F009}" type="datetimeFigureOut">
              <a:rPr lang="en-GB" smtClean="0"/>
              <a:t>28/05/2020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F7B6DC0-37CE-41CE-861E-EC0D023B9DF0}" type="slidenum">
              <a:rPr lang="en-GB" smtClean="0"/>
              <a:t>‹#›</a:t>
            </a:fld>
            <a:endParaRPr lang="en-GB"/>
          </a:p>
        </p:txBody>
      </p:sp>
    </p:spTree>
    <p:extLst>
      <p:ext uri="{BB962C8B-B14F-4D97-AF65-F5344CB8AC3E}">
        <p14:creationId xmlns:p14="http://schemas.microsoft.com/office/powerpoint/2010/main" val="1425975104"/>
      </p:ext>
    </p:extLst>
  </p:cSld>
  <p:clrMapOvr>
    <a:masterClrMapping/>
  </p:clrMapOvr>
</p:sldLayout>
</file>

<file path=ppt/slideLayouts/slideLayout2.xml><?xml version="1.0" encoding="utf-8"?>
<p:sldLayout xmlns:a="http://purl.oclc.org/ooxml/drawingml/main" xmlns:r="http://purl.oclc.org/ooxml/officeDocument/relationships" xmlns:p="http://purl.oclc.org/ooxml/presentationml/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AD8020-643E-42F1-BE78-8760CA45F009}" type="datetimeFigureOut">
              <a:rPr lang="en-GB" smtClean="0"/>
              <a:t>28/05/2020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F7B6DC0-37CE-41CE-861E-EC0D023B9DF0}" type="slidenum">
              <a:rPr lang="en-GB" smtClean="0"/>
              <a:t>‹#›</a:t>
            </a:fld>
            <a:endParaRPr lang="en-GB"/>
          </a:p>
        </p:txBody>
      </p:sp>
    </p:spTree>
    <p:extLst>
      <p:ext uri="{BB962C8B-B14F-4D97-AF65-F5344CB8AC3E}">
        <p14:creationId xmlns:p14="http://schemas.microsoft.com/office/powerpoint/2010/main" val="612925053"/>
      </p:ext>
    </p:extLst>
  </p:cSld>
  <p:clrMapOvr>
    <a:masterClrMapping/>
  </p:clrMapOvr>
</p:sldLayout>
</file>

<file path=ppt/slideLayouts/slideLayout3.xml><?xml version="1.0" encoding="utf-8"?>
<p:sldLayout xmlns:a="http://purl.oclc.org/ooxml/drawingml/main" xmlns:r="http://purl.oclc.org/ooxml/officeDocument/relationships" xmlns:p="http://purl.oclc.org/ooxml/presentationml/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
                  </a:schemeClr>
                </a:solidFill>
              </a:defRPr>
            </a:lvl2pPr>
            <a:lvl3pPr marL="914400" indent="0">
              <a:buNone/>
              <a:defRPr sz="1800">
                <a:solidFill>
                  <a:schemeClr val="tx1">
                    <a:tint val="75%"/>
                  </a:schemeClr>
                </a:solidFill>
              </a:defRPr>
            </a:lvl3pPr>
            <a:lvl4pPr marL="1371600" indent="0">
              <a:buNone/>
              <a:defRPr sz="1600">
                <a:solidFill>
                  <a:schemeClr val="tx1">
                    <a:tint val="75%"/>
                  </a:schemeClr>
                </a:solidFill>
              </a:defRPr>
            </a:lvl4pPr>
            <a:lvl5pPr marL="1828800" indent="0">
              <a:buNone/>
              <a:defRPr sz="1600">
                <a:solidFill>
                  <a:schemeClr val="tx1">
                    <a:tint val="75%"/>
                  </a:schemeClr>
                </a:solidFill>
              </a:defRPr>
            </a:lvl5pPr>
            <a:lvl6pPr marL="2286000" indent="0">
              <a:buNone/>
              <a:defRPr sz="1600">
                <a:solidFill>
                  <a:schemeClr val="tx1">
                    <a:tint val="75%"/>
                  </a:schemeClr>
                </a:solidFill>
              </a:defRPr>
            </a:lvl6pPr>
            <a:lvl7pPr marL="2743200" indent="0">
              <a:buNone/>
              <a:defRPr sz="1600">
                <a:solidFill>
                  <a:schemeClr val="tx1">
                    <a:tint val="75%"/>
                  </a:schemeClr>
                </a:solidFill>
              </a:defRPr>
            </a:lvl7pPr>
            <a:lvl8pPr marL="3200400" indent="0">
              <a:buNone/>
              <a:defRPr sz="1600">
                <a:solidFill>
                  <a:schemeClr val="tx1">
                    <a:tint val="75%"/>
                  </a:schemeClr>
                </a:solidFill>
              </a:defRPr>
            </a:lvl8pPr>
            <a:lvl9pPr marL="3657600" indent="0">
              <a:buNone/>
              <a:defRPr sz="1600">
                <a:solidFill>
                  <a:schemeClr val="tx1">
                    <a:tint val="75%"/>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AD8020-643E-42F1-BE78-8760CA45F009}" type="datetimeFigureOut">
              <a:rPr lang="en-GB" smtClean="0"/>
              <a:t>28/05/2020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F7B6DC0-37CE-41CE-861E-EC0D023B9DF0}" type="slidenum">
              <a:rPr lang="en-GB" smtClean="0"/>
              <a:t>‹#›</a:t>
            </a:fld>
            <a:endParaRPr lang="en-GB"/>
          </a:p>
        </p:txBody>
      </p:sp>
    </p:spTree>
    <p:extLst>
      <p:ext uri="{BB962C8B-B14F-4D97-AF65-F5344CB8AC3E}">
        <p14:creationId xmlns:p14="http://schemas.microsoft.com/office/powerpoint/2010/main" val="3710964486"/>
      </p:ext>
    </p:extLst>
  </p:cSld>
  <p:clrMapOvr>
    <a:masterClrMapping/>
  </p:clrMapOvr>
</p:sldLayout>
</file>

<file path=ppt/slideLayouts/slideLayout4.xml><?xml version="1.0" encoding="utf-8"?>
<p:sldLayout xmlns:a="http://purl.oclc.org/ooxml/drawingml/main" xmlns:r="http://purl.oclc.org/ooxml/officeDocument/relationships" xmlns:p="http://purl.oclc.org/ooxml/presentationml/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AD8020-643E-42F1-BE78-8760CA45F009}" type="datetimeFigureOut">
              <a:rPr lang="en-GB" smtClean="0"/>
              <a:t>28/05/2020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F7B6DC0-37CE-41CE-861E-EC0D023B9DF0}" type="slidenum">
              <a:rPr lang="en-GB" smtClean="0"/>
              <a:t>‹#›</a:t>
            </a:fld>
            <a:endParaRPr lang="en-GB"/>
          </a:p>
        </p:txBody>
      </p:sp>
    </p:spTree>
    <p:extLst>
      <p:ext uri="{BB962C8B-B14F-4D97-AF65-F5344CB8AC3E}">
        <p14:creationId xmlns:p14="http://schemas.microsoft.com/office/powerpoint/2010/main" val="1861829038"/>
      </p:ext>
    </p:extLst>
  </p:cSld>
  <p:clrMapOvr>
    <a:masterClrMapping/>
  </p:clrMapOvr>
</p:sldLayout>
</file>

<file path=ppt/slideLayouts/slideLayout5.xml><?xml version="1.0" encoding="utf-8"?>
<p:sldLayout xmlns:a="http://purl.oclc.org/ooxml/drawingml/main" xmlns:r="http://purl.oclc.org/ooxml/officeDocument/relationships" xmlns:p="http://purl.oclc.org/ooxml/presentationml/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AD8020-643E-42F1-BE78-8760CA45F009}" type="datetimeFigureOut">
              <a:rPr lang="en-GB" smtClean="0"/>
              <a:t>28/05/2020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F7B6DC0-37CE-41CE-861E-EC0D023B9DF0}" type="slidenum">
              <a:rPr lang="en-GB" smtClean="0"/>
              <a:t>‹#›</a:t>
            </a:fld>
            <a:endParaRPr lang="en-GB"/>
          </a:p>
        </p:txBody>
      </p:sp>
    </p:spTree>
    <p:extLst>
      <p:ext uri="{BB962C8B-B14F-4D97-AF65-F5344CB8AC3E}">
        <p14:creationId xmlns:p14="http://schemas.microsoft.com/office/powerpoint/2010/main" val="2902410473"/>
      </p:ext>
    </p:extLst>
  </p:cSld>
  <p:clrMapOvr>
    <a:masterClrMapping/>
  </p:clrMapOvr>
</p:sldLayout>
</file>

<file path=ppt/slideLayouts/slideLayout6.xml><?xml version="1.0" encoding="utf-8"?>
<p:sldLayout xmlns:a="http://purl.oclc.org/ooxml/drawingml/main" xmlns:r="http://purl.oclc.org/ooxml/officeDocument/relationships" xmlns:p="http://purl.oclc.org/ooxml/presentationml/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AD8020-643E-42F1-BE78-8760CA45F009}" type="datetimeFigureOut">
              <a:rPr lang="en-GB" smtClean="0"/>
              <a:t>28/05/2020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F7B6DC0-37CE-41CE-861E-EC0D023B9DF0}" type="slidenum">
              <a:rPr lang="en-GB" smtClean="0"/>
              <a:t>‹#›</a:t>
            </a:fld>
            <a:endParaRPr lang="en-GB"/>
          </a:p>
        </p:txBody>
      </p:sp>
    </p:spTree>
    <p:extLst>
      <p:ext uri="{BB962C8B-B14F-4D97-AF65-F5344CB8AC3E}">
        <p14:creationId xmlns:p14="http://schemas.microsoft.com/office/powerpoint/2010/main" val="244874162"/>
      </p:ext>
    </p:extLst>
  </p:cSld>
  <p:clrMapOvr>
    <a:masterClrMapping/>
  </p:clrMapOvr>
</p:sldLayout>
</file>

<file path=ppt/slideLayouts/slideLayout7.xml><?xml version="1.0" encoding="utf-8"?>
<p:sldLayout xmlns:a="http://purl.oclc.org/ooxml/drawingml/main" xmlns:r="http://purl.oclc.org/ooxml/officeDocument/relationships" xmlns:p="http://purl.oclc.org/ooxml/presentationml/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AD8020-643E-42F1-BE78-8760CA45F009}" type="datetimeFigureOut">
              <a:rPr lang="en-GB" smtClean="0"/>
              <a:t>28/05/2020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F7B6DC0-37CE-41CE-861E-EC0D023B9DF0}" type="slidenum">
              <a:rPr lang="en-GB" smtClean="0"/>
              <a:t>‹#›</a:t>
            </a:fld>
            <a:endParaRPr lang="en-GB"/>
          </a:p>
        </p:txBody>
      </p:sp>
    </p:spTree>
    <p:extLst>
      <p:ext uri="{BB962C8B-B14F-4D97-AF65-F5344CB8AC3E}">
        <p14:creationId xmlns:p14="http://schemas.microsoft.com/office/powerpoint/2010/main" val="3981371060"/>
      </p:ext>
    </p:extLst>
  </p:cSld>
  <p:clrMapOvr>
    <a:masterClrMapping/>
  </p:clrMapOvr>
</p:sldLayout>
</file>

<file path=ppt/slideLayouts/slideLayout8.xml><?xml version="1.0" encoding="utf-8"?>
<p:sldLayout xmlns:a="http://purl.oclc.org/ooxml/drawingml/main" xmlns:r="http://purl.oclc.org/ooxml/officeDocument/relationships" xmlns:p="http://purl.oclc.org/ooxml/presentationml/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AD8020-643E-42F1-BE78-8760CA45F009}" type="datetimeFigureOut">
              <a:rPr lang="en-GB" smtClean="0"/>
              <a:t>28/05/2020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F7B6DC0-37CE-41CE-861E-EC0D023B9DF0}" type="slidenum">
              <a:rPr lang="en-GB" smtClean="0"/>
              <a:t>‹#›</a:t>
            </a:fld>
            <a:endParaRPr lang="en-GB"/>
          </a:p>
        </p:txBody>
      </p:sp>
    </p:spTree>
    <p:extLst>
      <p:ext uri="{BB962C8B-B14F-4D97-AF65-F5344CB8AC3E}">
        <p14:creationId xmlns:p14="http://schemas.microsoft.com/office/powerpoint/2010/main" val="339242993"/>
      </p:ext>
    </p:extLst>
  </p:cSld>
  <p:clrMapOvr>
    <a:masterClrMapping/>
  </p:clrMapOvr>
</p:sldLayout>
</file>

<file path=ppt/slideLayouts/slideLayout9.xml><?xml version="1.0" encoding="utf-8"?>
<p:sldLayout xmlns:a="http://purl.oclc.org/ooxml/drawingml/main" xmlns:r="http://purl.oclc.org/ooxml/officeDocument/relationships" xmlns:p="http://purl.oclc.org/ooxml/presentationml/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AD8020-643E-42F1-BE78-8760CA45F009}" type="datetimeFigureOut">
              <a:rPr lang="en-GB" smtClean="0"/>
              <a:t>28/05/2020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F7B6DC0-37CE-41CE-861E-EC0D023B9DF0}" type="slidenum">
              <a:rPr lang="en-GB" smtClean="0"/>
              <a:t>‹#›</a:t>
            </a:fld>
            <a:endParaRPr lang="en-GB"/>
          </a:p>
        </p:txBody>
      </p:sp>
    </p:spTree>
    <p:extLst>
      <p:ext uri="{BB962C8B-B14F-4D97-AF65-F5344CB8AC3E}">
        <p14:creationId xmlns:p14="http://schemas.microsoft.com/office/powerpoint/2010/main" val="1547093972"/>
      </p:ext>
    </p:extLst>
  </p:cSld>
  <p:clrMapOvr>
    <a:masterClrMapping/>
  </p:clrMapOvr>
</p:sldLayout>
</file>

<file path=ppt/slideMasters/_rels/slideMaster1.xml.rels><?xml version="1.0" encoding="UTF-8" standalone="yes"?>
<Relationships xmlns="http://schemas.openxmlformats.org/package/2006/relationships"><Relationship Id="rId8" Type="http://purl.oclc.org/ooxml/officeDocument/relationships/slideLayout" Target="../slideLayouts/slideLayout8.xml"/><Relationship Id="rId3" Type="http://purl.oclc.org/ooxml/officeDocument/relationships/slideLayout" Target="../slideLayouts/slideLayout3.xml"/><Relationship Id="rId7" Type="http://purl.oclc.org/ooxml/officeDocument/relationships/slideLayout" Target="../slideLayouts/slideLayout7.xml"/><Relationship Id="rId12" Type="http://purl.oclc.org/ooxml/officeDocument/relationships/theme" Target="../theme/theme1.xml"/><Relationship Id="rId2" Type="http://purl.oclc.org/ooxml/officeDocument/relationships/slideLayout" Target="../slideLayouts/slideLayout2.xml"/><Relationship Id="rId1" Type="http://purl.oclc.org/ooxml/officeDocument/relationships/slideLayout" Target="../slideLayouts/slideLayout1.xml"/><Relationship Id="rId6" Type="http://purl.oclc.org/ooxml/officeDocument/relationships/slideLayout" Target="../slideLayouts/slideLayout6.xml"/><Relationship Id="rId11" Type="http://purl.oclc.org/ooxml/officeDocument/relationships/slideLayout" Target="../slideLayouts/slideLayout11.xml"/><Relationship Id="rId5" Type="http://purl.oclc.org/ooxml/officeDocument/relationships/slideLayout" Target="../slideLayouts/slideLayout5.xml"/><Relationship Id="rId10" Type="http://purl.oclc.org/ooxml/officeDocument/relationships/slideLayout" Target="../slideLayouts/slideLayout10.xml"/><Relationship Id="rId4" Type="http://purl.oclc.org/ooxml/officeDocument/relationships/slideLayout" Target="../slideLayouts/slideLayout4.xml"/><Relationship Id="rId9" Type="http://purl.oclc.org/ooxml/officeDocument/relationships/slideLayout" Target="../slideLayouts/slideLayout9.xml"/></Relationships>
</file>

<file path=ppt/slideMasters/slideMaster1.xml><?xml version="1.0" encoding="utf-8"?>
<p:sldMaster xmlns:a="http://purl.oclc.org/ooxml/drawingml/main" xmlns:r="http://purl.oclc.org/ooxml/officeDocument/relationships" xmlns:p="http://purl.oclc.org/ooxml/presentationml/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
                  </a:schemeClr>
                </a:solidFill>
              </a:defRPr>
            </a:lvl1pPr>
          </a:lstStyle>
          <a:p>
            <a:fld id="{B6AD8020-643E-42F1-BE78-8760CA45F009}" type="datetimeFigureOut">
              <a:rPr lang="en-GB" smtClean="0"/>
              <a:t>28/05/2020</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
                  </a:schemeClr>
                </a:solidFill>
              </a:defRPr>
            </a:lvl1pPr>
          </a:lstStyle>
          <a:p>
            <a:fld id="{0F7B6DC0-37CE-41CE-861E-EC0D023B9DF0}" type="slidenum">
              <a:rPr lang="en-GB" smtClean="0"/>
              <a:t>‹#›</a:t>
            </a:fld>
            <a:endParaRPr lang="en-GB"/>
          </a:p>
        </p:txBody>
      </p:sp>
    </p:spTree>
    <p:extLst>
      <p:ext uri="{BB962C8B-B14F-4D97-AF65-F5344CB8AC3E}">
        <p14:creationId xmlns:p14="http://schemas.microsoft.com/office/powerpoint/2010/main" val="396099195"/>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txStyles>
    <p:titleStyle>
      <a:lvl1pPr algn="l" defTabSz="914400" rtl="0" eaLnBrk="1" latinLnBrk="0" hangingPunct="1">
        <a:lnSpc>
          <a:spcPct val="9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purl.oclc.org/ooxml/officeDocument/relationships/image" Target="../media/image2.jpeg"/><Relationship Id="rId2" Type="http://purl.oclc.org/ooxml/officeDocument/relationships/image" Target="../media/image1.jpg"/><Relationship Id="rId1" Type="http://purl.oclc.org/ooxml/officeDocument/relationships/slideLayout" Target="../slideLayouts/slideLayout2.xml"/><Relationship Id="rId6" Type="http://purl.oclc.org/ooxml/officeDocument/relationships/image" Target="../media/image5.jpeg"/><Relationship Id="rId5" Type="http://purl.oclc.org/ooxml/officeDocument/relationships/image" Target="../media/image4.jpeg"/><Relationship Id="rId4" Type="http://purl.oclc.org/ooxml/officeDocument/relationships/image" Target="../media/image3.jpeg"/></Relationships>
</file>

<file path=ppt/slides/_rels/slide2.xml.rels><?xml version="1.0" encoding="UTF-8" standalone="yes"?>
<Relationships xmlns="http://schemas.openxmlformats.org/package/2006/relationships"><Relationship Id="rId2" Type="http://purl.oclc.org/ooxml/officeDocument/relationships/image" Target="../media/image1.jpg"/><Relationship Id="rId1" Type="http://purl.oclc.org/ooxml/officeDocument/relationships/slideLayout" Target="../slideLayouts/slideLayout2.xml"/></Relationships>
</file>

<file path=ppt/slides/_rels/slide3.xml.rels><?xml version="1.0" encoding="UTF-8" standalone="yes"?>
<Relationships xmlns="http://schemas.openxmlformats.org/package/2006/relationships"><Relationship Id="rId3" Type="http://purl.oclc.org/ooxml/officeDocument/relationships/image" Target="../media/image6.jpeg"/><Relationship Id="rId2" Type="http://purl.oclc.org/ooxml/officeDocument/relationships/image" Target="../media/image1.jpg"/><Relationship Id="rId1" Type="http://purl.oclc.org/ooxml/officeDocument/relationships/slideLayout" Target="../slideLayouts/slideLayout2.xml"/></Relationships>
</file>

<file path=ppt/slides/_rels/slide4.xml.rels><?xml version="1.0" encoding="UTF-8" standalone="yes"?>
<Relationships xmlns="http://schemas.openxmlformats.org/package/2006/relationships"><Relationship Id="rId3" Type="http://purl.oclc.org/ooxml/officeDocument/relationships/image" Target="../media/image7.jpeg"/><Relationship Id="rId2" Type="http://purl.oclc.org/ooxml/officeDocument/relationships/image" Target="../media/image1.jpg"/><Relationship Id="rId1" Type="http://purl.oclc.org/ooxml/officeDocument/relationships/slideLayout" Target="../slideLayouts/slideLayout2.xml"/></Relationships>
</file>

<file path=ppt/slides/_rels/slide5.xml.rels><?xml version="1.0" encoding="UTF-8" standalone="yes"?>
<Relationships xmlns="http://schemas.openxmlformats.org/package/2006/relationships"><Relationship Id="rId3" Type="http://purl.oclc.org/ooxml/officeDocument/relationships/image" Target="../media/image8.jpeg"/><Relationship Id="rId2" Type="http://purl.oclc.org/ooxml/officeDocument/relationships/image" Target="../media/image1.jpg"/><Relationship Id="rId1" Type="http://purl.oclc.org/ooxml/officeDocument/relationships/slideLayout" Target="../slideLayouts/slideLayout2.xml"/></Relationships>
</file>

<file path=ppt/slides/_rels/slide6.xml.rels><?xml version="1.0" encoding="UTF-8" standalone="yes"?>
<Relationships xmlns="http://schemas.openxmlformats.org/package/2006/relationships"><Relationship Id="rId2" Type="http://purl.oclc.org/ooxml/officeDocument/relationships/image" Target="../media/image1.jpg"/><Relationship Id="rId1" Type="http://purl.oclc.org/ooxml/officeDocument/relationships/slideLayout" Target="../slideLayouts/slideLayout2.xml"/></Relationships>
</file>

<file path=ppt/slides/_rels/slide7.xml.rels><?xml version="1.0" encoding="UTF-8" standalone="yes"?>
<Relationships xmlns="http://schemas.openxmlformats.org/package/2006/relationships"><Relationship Id="rId2" Type="http://purl.oclc.org/ooxml/officeDocument/relationships/image" Target="../media/image1.jpg"/><Relationship Id="rId1" Type="http://purl.oclc.org/ooxml/officeDocument/relationships/slideLayout" Target="../slideLayouts/slideLayout2.xml"/></Relationships>
</file>

<file path=ppt/slides/slide1.xml><?xml version="1.0" encoding="utf-8"?>
<p:sld xmlns:a="http://purl.oclc.org/ooxml/drawingml/main" xmlns:r="http://purl.oclc.org/ooxml/officeDocument/relationships" xmlns:p="http://purl.oclc.org/ooxml/presentationml/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8" name="Title 1">
            <a:extLst>
              <a:ext uri="{FF2B5EF4-FFF2-40B4-BE49-F238E27FC236}">
                <a16:creationId xmlns:a16="http://schemas.microsoft.com/office/drawing/2014/main" id="{F3385F5D-EDC1-4C03-BDC1-75C56A75836F}"/>
              </a:ext>
            </a:extLst>
          </p:cNvPr>
          <p:cNvSpPr txBox="1">
            <a:spLocks/>
          </p:cNvSpPr>
          <p:nvPr/>
        </p:nvSpPr>
        <p:spPr bwMode="auto">
          <a:xfrm>
            <a:off x="362002" y="2552345"/>
            <a:ext cx="8353425"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
                <a:headEnd/>
                <a:tailEnd/>
              </a14:hiddenLine>
            </a:ext>
          </a:extLst>
        </p:spPr>
        <p:txBody>
          <a:bodyPr vert="horz" wrap="square" lIns="91440" tIns="45720" rIns="91440" bIns="45720" numCol="1" anchor="b" anchorCtr="0" compatLnSpc="1">
            <a:prstTxWarp prst="textNoShape">
              <a:avLst/>
            </a:prstTxWarp>
          </a:bodyPr>
          <a:lstStyle>
            <a:lvl1pPr algn="ctr" defTabSz="685800" rtl="0" eaLnBrk="0" fontAlgn="base" hangingPunct="0">
              <a:lnSpc>
                <a:spcPct val="90%"/>
              </a:lnSpc>
              <a:spcBef>
                <a:spcPct val="0%"/>
              </a:spcBef>
              <a:spcAft>
                <a:spcPct val="0%"/>
              </a:spcAft>
              <a:defRPr sz="4500" kern="1200">
                <a:solidFill>
                  <a:schemeClr val="tx1"/>
                </a:solidFill>
                <a:latin typeface="+mj-lt"/>
                <a:ea typeface="+mj-ea"/>
                <a:cs typeface="+mj-cs"/>
              </a:defRPr>
            </a:lvl1pPr>
            <a:lvl2pPr algn="l" defTabSz="685800" rtl="0" eaLnBrk="0" fontAlgn="base" hangingPunct="0">
              <a:lnSpc>
                <a:spcPct val="9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
              </a:lnSpc>
              <a:spcBef>
                <a:spcPct val="0%"/>
              </a:spcBef>
              <a:spcAft>
                <a:spcPct val="0%"/>
              </a:spcAft>
              <a:defRPr sz="3300">
                <a:solidFill>
                  <a:schemeClr val="tx1"/>
                </a:solidFill>
                <a:latin typeface="Calibri Light" panose="020F0302020204030204" pitchFamily="34" charset="0"/>
              </a:defRPr>
            </a:lvl9pPr>
          </a:lstStyle>
          <a:p>
            <a:pPr marL="0" marR="0" lvl="0" indent="0" algn="ctr" defTabSz="685800" rtl="0" eaLnBrk="1" fontAlgn="base" latinLnBrk="0" hangingPunct="1">
              <a:lnSpc>
                <a:spcPct val="90%"/>
              </a:lnSpc>
              <a:spcBef>
                <a:spcPct val="0%"/>
              </a:spcBef>
              <a:spcAft>
                <a:spcPct val="0%"/>
              </a:spcAft>
              <a:buClrTx/>
              <a:buSzTx/>
              <a:buFontTx/>
              <a:buNone/>
              <a:tabLst/>
              <a:defRPr/>
            </a:pPr>
            <a:r>
              <a:rPr kumimoji="0" lang="en-GB" altLang="en-US" sz="4500" b="0" i="0" u="none" strike="noStrike" kern="1200" cap="none" spc="0" normalizeH="0" baseline="0%" noProof="0" dirty="0">
                <a:ln>
                  <a:noFill/>
                </a:ln>
                <a:solidFill>
                  <a:sysClr val="windowText" lastClr="000000"/>
                </a:solidFill>
                <a:effectLst/>
                <a:uLnTx/>
                <a:uFillTx/>
                <a:latin typeface="Calibri Light" panose="020F0302020204030204"/>
                <a:ea typeface="+mj-ea"/>
                <a:cs typeface="+mj-cs"/>
              </a:rPr>
              <a:t>VRQ Level 2 Diploma in Hairdressing</a:t>
            </a:r>
          </a:p>
        </p:txBody>
      </p:sp>
      <p:sp>
        <p:nvSpPr>
          <p:cNvPr id="19" name="Subtitle 2">
            <a:extLst>
              <a:ext uri="{FF2B5EF4-FFF2-40B4-BE49-F238E27FC236}">
                <a16:creationId xmlns:a16="http://schemas.microsoft.com/office/drawing/2014/main" id="{03A0DF14-2280-4B30-A0BD-2F3CE204DB56}"/>
              </a:ext>
            </a:extLst>
          </p:cNvPr>
          <p:cNvSpPr txBox="1">
            <a:spLocks/>
          </p:cNvSpPr>
          <p:nvPr/>
        </p:nvSpPr>
        <p:spPr bwMode="auto">
          <a:xfrm>
            <a:off x="1614488" y="5876925"/>
            <a:ext cx="6172200" cy="80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
                <a:headEnd/>
                <a:tailEnd/>
              </a14:hiddenLine>
            </a:ext>
          </a:extLst>
        </p:spPr>
        <p:txBody>
          <a:bodyPr vert="horz" wrap="square" lIns="91440" tIns="45720" rIns="91440" bIns="45720" numCol="1" anchor="t" anchorCtr="0" compatLnSpc="1">
            <a:prstTxWarp prst="textNoShape">
              <a:avLst/>
            </a:prstTxWarp>
          </a:bodyPr>
          <a:lstStyle>
            <a:lvl1pPr marL="0" indent="0" algn="ctr" defTabSz="685800" rtl="0" eaLnBrk="0" fontAlgn="base" hangingPunct="0">
              <a:lnSpc>
                <a:spcPct val="90%"/>
              </a:lnSpc>
              <a:spcBef>
                <a:spcPts val="750"/>
              </a:spcBef>
              <a:spcAft>
                <a:spcPct val="0%"/>
              </a:spcAft>
              <a:buFont typeface="Arial" panose="020B0604020202020204" pitchFamily="34" charset="0"/>
              <a:buNone/>
              <a:defRPr sz="1800" kern="1200">
                <a:solidFill>
                  <a:schemeClr val="tx1"/>
                </a:solidFill>
                <a:latin typeface="+mn-lt"/>
                <a:ea typeface="+mn-ea"/>
                <a:cs typeface="+mn-cs"/>
              </a:defRPr>
            </a:lvl1pPr>
            <a:lvl2pPr marL="342900" indent="0" algn="ctr" defTabSz="685800" rtl="0" eaLnBrk="0" fontAlgn="base" hangingPunct="0">
              <a:lnSpc>
                <a:spcPct val="90%"/>
              </a:lnSpc>
              <a:spcBef>
                <a:spcPts val="375"/>
              </a:spcBef>
              <a:spcAft>
                <a:spcPct val="0%"/>
              </a:spcAft>
              <a:buFont typeface="Arial" panose="020B0604020202020204" pitchFamily="34" charset="0"/>
              <a:buNone/>
              <a:defRPr sz="1500" kern="1200">
                <a:solidFill>
                  <a:schemeClr val="tx1"/>
                </a:solidFill>
                <a:latin typeface="+mn-lt"/>
                <a:ea typeface="+mn-ea"/>
                <a:cs typeface="+mn-cs"/>
              </a:defRPr>
            </a:lvl2pPr>
            <a:lvl3pPr marL="685800" indent="0" algn="ctr" defTabSz="685800" rtl="0" eaLnBrk="0" fontAlgn="base" hangingPunct="0">
              <a:lnSpc>
                <a:spcPct val="90%"/>
              </a:lnSpc>
              <a:spcBef>
                <a:spcPts val="375"/>
              </a:spcBef>
              <a:spcAft>
                <a:spcPct val="0%"/>
              </a:spcAft>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0" fontAlgn="base" hangingPunct="0">
              <a:lnSpc>
                <a:spcPct val="90%"/>
              </a:lnSpc>
              <a:spcBef>
                <a:spcPts val="375"/>
              </a:spcBef>
              <a:spcAft>
                <a:spcPct val="0%"/>
              </a:spcAft>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0" fontAlgn="base" hangingPunct="0">
              <a:lnSpc>
                <a:spcPct val="90%"/>
              </a:lnSpc>
              <a:spcBef>
                <a:spcPts val="375"/>
              </a:spcBef>
              <a:spcAft>
                <a:spcPct val="0%"/>
              </a:spcAft>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
              </a:lnSpc>
              <a:spcBef>
                <a:spcPts val="375"/>
              </a:spcBef>
              <a:buFont typeface="Arial" panose="020B0604020202020204" pitchFamily="34" charset="0"/>
              <a:buNone/>
              <a:defRPr sz="1200" kern="1200">
                <a:solidFill>
                  <a:schemeClr val="tx1"/>
                </a:solidFill>
                <a:latin typeface="+mn-lt"/>
                <a:ea typeface="+mn-ea"/>
                <a:cs typeface="+mn-cs"/>
              </a:defRPr>
            </a:lvl9pPr>
          </a:lstStyle>
          <a:p>
            <a:pPr marL="0" marR="0" lvl="0" indent="0" algn="ctr" defTabSz="685800" rtl="0" eaLnBrk="1" fontAlgn="base" latinLnBrk="0" hangingPunct="1">
              <a:lnSpc>
                <a:spcPct val="90%"/>
              </a:lnSpc>
              <a:spcBef>
                <a:spcPts val="750"/>
              </a:spcBef>
              <a:spcAft>
                <a:spcPct val="0%"/>
              </a:spcAft>
              <a:buClrTx/>
              <a:buSzTx/>
              <a:buFont typeface="Arial" panose="020B0604020202020204" pitchFamily="34" charset="0"/>
              <a:buNone/>
              <a:tabLst/>
              <a:defRPr/>
            </a:pPr>
            <a:r>
              <a:rPr kumimoji="0" lang="en-GB" altLang="en-US" sz="1800" b="0" i="0" u="none" strike="noStrike" kern="1200" cap="none" spc="0" normalizeH="0" baseline="0%" noProof="0">
                <a:ln>
                  <a:noFill/>
                </a:ln>
                <a:solidFill>
                  <a:sysClr val="windowText" lastClr="000000"/>
                </a:solidFill>
                <a:effectLst/>
                <a:uLnTx/>
                <a:uFillTx/>
                <a:latin typeface="Calibri" panose="020F0502020204030204"/>
                <a:ea typeface="+mn-ea"/>
                <a:cs typeface="+mn-cs"/>
              </a:rPr>
              <a:t>Course Leader and Tutor Lucie Grace </a:t>
            </a:r>
          </a:p>
          <a:p>
            <a:pPr marL="0" marR="0" lvl="0" indent="0" algn="ctr" defTabSz="685800" rtl="0" eaLnBrk="1" fontAlgn="base" latinLnBrk="0" hangingPunct="1">
              <a:lnSpc>
                <a:spcPct val="90%"/>
              </a:lnSpc>
              <a:spcBef>
                <a:spcPts val="750"/>
              </a:spcBef>
              <a:spcAft>
                <a:spcPct val="0%"/>
              </a:spcAft>
              <a:buClrTx/>
              <a:buSzTx/>
              <a:buFont typeface="Arial" panose="020B0604020202020204" pitchFamily="34" charset="0"/>
              <a:buNone/>
              <a:tabLst/>
              <a:defRPr/>
            </a:pPr>
            <a:endParaRPr kumimoji="0" lang="en-GB" altLang="en-US" sz="1800" b="0" i="0" u="none" strike="noStrike" kern="1200" cap="none" spc="0" normalizeH="0" baseline="0%" noProof="0">
              <a:ln>
                <a:noFill/>
              </a:ln>
              <a:solidFill>
                <a:sysClr val="windowText" lastClr="000000"/>
              </a:solidFill>
              <a:effectLst/>
              <a:uLnTx/>
              <a:uFillTx/>
              <a:latin typeface="Calibri" panose="020F0502020204030204"/>
              <a:ea typeface="+mn-ea"/>
              <a:cs typeface="+mn-cs"/>
            </a:endParaRPr>
          </a:p>
        </p:txBody>
      </p:sp>
      <p:pic>
        <p:nvPicPr>
          <p:cNvPr id="20" name="Picture 1">
            <a:extLst>
              <a:ext uri="{FF2B5EF4-FFF2-40B4-BE49-F238E27FC236}">
                <a16:creationId xmlns:a16="http://schemas.microsoft.com/office/drawing/2014/main" id="{8B736AB0-6E63-49BC-A2A5-52F0C00D7E2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419475" y="4195763"/>
            <a:ext cx="2562225" cy="154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
                <a:headEnd/>
                <a:tailEnd/>
              </a14:hiddenLine>
            </a:ext>
          </a:extLst>
        </p:spPr>
      </p:pic>
      <p:pic>
        <p:nvPicPr>
          <p:cNvPr id="21" name="Picture 2">
            <a:extLst>
              <a:ext uri="{FF2B5EF4-FFF2-40B4-BE49-F238E27FC236}">
                <a16:creationId xmlns:a16="http://schemas.microsoft.com/office/drawing/2014/main" id="{1EFF0450-88EB-44E4-88A6-BA240D5C35C5}"/>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179020" y="708148"/>
            <a:ext cx="2719387"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
                <a:headEnd/>
                <a:tailEnd/>
              </a14:hiddenLine>
            </a:ext>
          </a:extLst>
        </p:spPr>
      </p:pic>
      <p:pic>
        <p:nvPicPr>
          <p:cNvPr id="23" name="Picture 4">
            <a:extLst>
              <a:ext uri="{FF2B5EF4-FFF2-40B4-BE49-F238E27FC236}">
                <a16:creationId xmlns:a16="http://schemas.microsoft.com/office/drawing/2014/main" id="{F9205B85-8B18-4858-8889-816C02421454}"/>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792772">
            <a:off x="603843" y="3595736"/>
            <a:ext cx="1727200" cy="2316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
                <a:headEnd/>
                <a:tailEnd/>
              </a14:hiddenLine>
            </a:ext>
          </a:extLst>
        </p:spPr>
      </p:pic>
      <p:pic>
        <p:nvPicPr>
          <p:cNvPr id="24" name="Picture 5">
            <a:extLst>
              <a:ext uri="{FF2B5EF4-FFF2-40B4-BE49-F238E27FC236}">
                <a16:creationId xmlns:a16="http://schemas.microsoft.com/office/drawing/2014/main" id="{D3980EE9-B859-45D0-8A53-B27861FDCAB5}"/>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20266116">
            <a:off x="6670783" y="3477306"/>
            <a:ext cx="1898650" cy="2332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
                <a:headEnd/>
                <a:tailEnd/>
              </a14:hiddenLine>
            </a:ext>
          </a:extLst>
        </p:spPr>
      </p:pic>
    </p:spTree>
    <p:extLst>
      <p:ext uri="{BB962C8B-B14F-4D97-AF65-F5344CB8AC3E}">
        <p14:creationId xmlns:p14="http://schemas.microsoft.com/office/powerpoint/2010/main" val="2908344358"/>
      </p:ext>
    </p:extLst>
  </p:cSld>
  <p:clrMapOvr>
    <a:masterClrMapping/>
  </p:clrMapOvr>
</p:sld>
</file>

<file path=ppt/slides/slide2.xml><?xml version="1.0" encoding="utf-8"?>
<p:sld xmlns:a="http://purl.oclc.org/ooxml/drawingml/main" xmlns:r="http://purl.oclc.org/ooxml/officeDocument/relationships" xmlns:p="http://purl.oclc.org/ooxml/presentationml/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B7E49859-370E-4F62-B09F-609A818B4C7F}"/>
              </a:ext>
            </a:extLst>
          </p:cNvPr>
          <p:cNvSpPr>
            <a:spLocks noGrp="1"/>
          </p:cNvSpPr>
          <p:nvPr>
            <p:ph type="title"/>
          </p:nvPr>
        </p:nvSpPr>
        <p:spPr>
          <a:xfrm>
            <a:off x="599275" y="476672"/>
            <a:ext cx="7886700" cy="760413"/>
          </a:xfrm>
        </p:spPr>
        <p:txBody>
          <a:bodyPr>
            <a:normAutofit/>
          </a:bodyPr>
          <a:lstStyle/>
          <a:p>
            <a:pPr eaLnBrk="1" hangingPunct="1"/>
            <a:r>
              <a:rPr lang="en-GB" altLang="en-US" sz="3600" b="1" dirty="0"/>
              <a:t>Course Summary</a:t>
            </a:r>
          </a:p>
        </p:txBody>
      </p:sp>
      <p:sp>
        <p:nvSpPr>
          <p:cNvPr id="7" name="Content Placeholder 2">
            <a:extLst>
              <a:ext uri="{FF2B5EF4-FFF2-40B4-BE49-F238E27FC236}">
                <a16:creationId xmlns:a16="http://schemas.microsoft.com/office/drawing/2014/main" id="{A4F2DB6A-5645-495B-94F4-91B22F16035E}"/>
              </a:ext>
            </a:extLst>
          </p:cNvPr>
          <p:cNvSpPr>
            <a:spLocks noGrp="1"/>
          </p:cNvSpPr>
          <p:nvPr>
            <p:ph idx="1"/>
          </p:nvPr>
        </p:nvSpPr>
        <p:spPr>
          <a:xfrm>
            <a:off x="628650" y="1340768"/>
            <a:ext cx="7886700" cy="5256213"/>
          </a:xfrm>
        </p:spPr>
        <p:txBody>
          <a:bodyPr rtlCol="0">
            <a:normAutofit fontScale="62.5%" lnSpcReduction="20%"/>
          </a:bodyPr>
          <a:lstStyle/>
          <a:p>
            <a:pPr eaLnBrk="1" fontAlgn="auto" hangingPunct="1">
              <a:spcAft>
                <a:spcPts val="0"/>
              </a:spcAft>
              <a:defRPr/>
            </a:pPr>
            <a:r>
              <a:rPr lang="en-GB" dirty="0"/>
              <a:t>This nationally recognised qualification is delivered over one year </a:t>
            </a:r>
          </a:p>
          <a:p>
            <a:pPr eaLnBrk="1" fontAlgn="auto" hangingPunct="1">
              <a:spcAft>
                <a:spcPts val="0"/>
              </a:spcAft>
              <a:defRPr/>
            </a:pPr>
            <a:endParaRPr lang="en-GB" dirty="0"/>
          </a:p>
          <a:p>
            <a:pPr eaLnBrk="1" fontAlgn="auto" hangingPunct="1">
              <a:spcAft>
                <a:spcPts val="0"/>
              </a:spcAft>
              <a:defRPr/>
            </a:pPr>
            <a:r>
              <a:rPr lang="en-GB" dirty="0"/>
              <a:t>You will need to complete 11 units- this includes practical &amp; theory elements</a:t>
            </a:r>
          </a:p>
          <a:p>
            <a:pPr marL="0" indent="0" eaLnBrk="1" fontAlgn="auto" hangingPunct="1">
              <a:spcAft>
                <a:spcPts val="0"/>
              </a:spcAft>
              <a:buFont typeface="Arial" panose="020B0604020202020204" pitchFamily="34" charset="0"/>
              <a:buNone/>
              <a:defRPr/>
            </a:pPr>
            <a:endParaRPr lang="en-GB" dirty="0"/>
          </a:p>
          <a:p>
            <a:pPr eaLnBrk="1" fontAlgn="auto" hangingPunct="1">
              <a:spcAft>
                <a:spcPts val="0"/>
              </a:spcAft>
              <a:defRPr/>
            </a:pPr>
            <a:r>
              <a:rPr lang="en-GB" dirty="0"/>
              <a:t>Each unit you will  complete an on-line exam &amp; assignment, alongside demonstration your practical skills. </a:t>
            </a:r>
          </a:p>
          <a:p>
            <a:pPr eaLnBrk="1" fontAlgn="auto" hangingPunct="1">
              <a:spcAft>
                <a:spcPts val="0"/>
              </a:spcAft>
              <a:defRPr/>
            </a:pPr>
            <a:endParaRPr lang="en-GB" dirty="0"/>
          </a:p>
          <a:p>
            <a:pPr eaLnBrk="1" fontAlgn="auto" hangingPunct="1">
              <a:spcAft>
                <a:spcPts val="0"/>
              </a:spcAft>
              <a:defRPr/>
            </a:pPr>
            <a:r>
              <a:rPr lang="en-GB" dirty="0"/>
              <a:t>Each unit will be awarded a Pass, Merit or Distinction </a:t>
            </a:r>
          </a:p>
          <a:p>
            <a:pPr eaLnBrk="1" fontAlgn="auto" hangingPunct="1">
              <a:spcAft>
                <a:spcPts val="0"/>
              </a:spcAft>
              <a:defRPr/>
            </a:pPr>
            <a:endParaRPr lang="en-GB" dirty="0"/>
          </a:p>
          <a:p>
            <a:pPr eaLnBrk="1" fontAlgn="auto" hangingPunct="1">
              <a:spcAft>
                <a:spcPts val="0"/>
              </a:spcAft>
              <a:defRPr/>
            </a:pPr>
            <a:r>
              <a:rPr lang="en-GB" dirty="0"/>
              <a:t>Entry Requirements are 4 GCSEs at grade 3 or D to include English and Maths </a:t>
            </a:r>
          </a:p>
          <a:p>
            <a:pPr eaLnBrk="1" fontAlgn="auto" hangingPunct="1">
              <a:spcAft>
                <a:spcPts val="0"/>
              </a:spcAft>
              <a:defRPr/>
            </a:pPr>
            <a:endParaRPr lang="en-GB" dirty="0"/>
          </a:p>
          <a:p>
            <a:pPr eaLnBrk="1" fontAlgn="auto" hangingPunct="1">
              <a:spcAft>
                <a:spcPts val="0"/>
              </a:spcAft>
              <a:defRPr/>
            </a:pPr>
            <a:r>
              <a:rPr lang="en-GB" dirty="0"/>
              <a:t>You will develop a range of skills, techniques, personal qualities and attitudes essential for a career in the Hairdressing Industry</a:t>
            </a:r>
          </a:p>
          <a:p>
            <a:pPr eaLnBrk="1" fontAlgn="auto" hangingPunct="1">
              <a:spcAft>
                <a:spcPts val="0"/>
              </a:spcAft>
              <a:defRPr/>
            </a:pPr>
            <a:endParaRPr lang="en-GB" dirty="0"/>
          </a:p>
          <a:p>
            <a:pPr eaLnBrk="1" fontAlgn="auto" hangingPunct="1">
              <a:spcAft>
                <a:spcPts val="0"/>
              </a:spcAft>
              <a:defRPr/>
            </a:pPr>
            <a:r>
              <a:rPr lang="en-GB" dirty="0"/>
              <a:t>You will benefit from being taught by a well-qualified team of lecturers with substantial teaching and practical experience</a:t>
            </a:r>
          </a:p>
        </p:txBody>
      </p:sp>
    </p:spTree>
    <p:extLst>
      <p:ext uri="{BB962C8B-B14F-4D97-AF65-F5344CB8AC3E}">
        <p14:creationId xmlns:p14="http://schemas.microsoft.com/office/powerpoint/2010/main" val="3168374185"/>
      </p:ext>
    </p:extLst>
  </p:cSld>
  <p:clrMapOvr>
    <a:masterClrMapping/>
  </p:clrMapOvr>
</p:sld>
</file>

<file path=ppt/slides/slide3.xml><?xml version="1.0" encoding="utf-8"?>
<p:sld xmlns:a="http://purl.oclc.org/ooxml/drawingml/main" xmlns:r="http://purl.oclc.org/ooxml/officeDocument/relationships" xmlns:p="http://purl.oclc.org/ooxml/presentationml/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13D444D6-DEE6-4114-A14E-81DB45A0E17A}"/>
              </a:ext>
            </a:extLst>
          </p:cNvPr>
          <p:cNvSpPr>
            <a:spLocks noGrp="1"/>
          </p:cNvSpPr>
          <p:nvPr>
            <p:ph type="title"/>
          </p:nvPr>
        </p:nvSpPr>
        <p:spPr>
          <a:xfrm>
            <a:off x="457200" y="404664"/>
            <a:ext cx="7467600" cy="654050"/>
          </a:xfrm>
        </p:spPr>
        <p:txBody>
          <a:bodyPr>
            <a:normAutofit/>
          </a:bodyPr>
          <a:lstStyle/>
          <a:p>
            <a:pPr eaLnBrk="1" hangingPunct="1"/>
            <a:r>
              <a:rPr lang="en-GB" altLang="en-US" sz="3600" b="1" dirty="0"/>
              <a:t>Units of study…</a:t>
            </a:r>
          </a:p>
        </p:txBody>
      </p:sp>
      <p:sp>
        <p:nvSpPr>
          <p:cNvPr id="8" name="Content Placeholder 2">
            <a:extLst>
              <a:ext uri="{FF2B5EF4-FFF2-40B4-BE49-F238E27FC236}">
                <a16:creationId xmlns:a16="http://schemas.microsoft.com/office/drawing/2014/main" id="{9C39FAED-18BE-42AD-9778-A19027F06515}"/>
              </a:ext>
            </a:extLst>
          </p:cNvPr>
          <p:cNvSpPr>
            <a:spLocks noGrp="1"/>
          </p:cNvSpPr>
          <p:nvPr>
            <p:ph idx="1"/>
          </p:nvPr>
        </p:nvSpPr>
        <p:spPr>
          <a:xfrm>
            <a:off x="539552" y="1058714"/>
            <a:ext cx="7859216" cy="5230912"/>
          </a:xfrm>
        </p:spPr>
        <p:txBody>
          <a:bodyPr/>
          <a:lstStyle/>
          <a:p>
            <a:pPr marL="457200" indent="-457200" eaLnBrk="1" hangingPunct="1">
              <a:buSzPct val="80%"/>
              <a:buFont typeface="Arial" panose="020B0604020202020204" pitchFamily="34" charset="0"/>
              <a:buAutoNum type="arabicPeriod"/>
            </a:pPr>
            <a:r>
              <a:rPr lang="en-GB" altLang="en-US" sz="2400" dirty="0"/>
              <a:t>Working in the Hairdressing industry</a:t>
            </a:r>
          </a:p>
          <a:p>
            <a:pPr marL="457200" indent="-457200" eaLnBrk="1" hangingPunct="1">
              <a:buSzPct val="80%"/>
              <a:buFont typeface="Arial" panose="020B0604020202020204" pitchFamily="34" charset="0"/>
              <a:buAutoNum type="arabicPeriod"/>
            </a:pPr>
            <a:r>
              <a:rPr lang="en-GB" altLang="en-US" sz="2400" dirty="0"/>
              <a:t>Health &amp; safety</a:t>
            </a:r>
          </a:p>
          <a:p>
            <a:pPr marL="457200" indent="-457200" eaLnBrk="1" hangingPunct="1">
              <a:buSzPct val="80%"/>
              <a:buFont typeface="Arial" panose="020B0604020202020204" pitchFamily="34" charset="0"/>
              <a:buAutoNum type="arabicPeriod"/>
            </a:pPr>
            <a:r>
              <a:rPr lang="en-GB" altLang="en-US" sz="2400" dirty="0"/>
              <a:t>Client consultation </a:t>
            </a:r>
          </a:p>
          <a:p>
            <a:pPr marL="457200" indent="-457200" eaLnBrk="1" hangingPunct="1">
              <a:buSzPct val="80%"/>
              <a:buFont typeface="Arial" panose="020B0604020202020204" pitchFamily="34" charset="0"/>
              <a:buAutoNum type="arabicPeriod"/>
            </a:pPr>
            <a:r>
              <a:rPr lang="en-GB" altLang="en-US" sz="2400" dirty="0"/>
              <a:t>Shampoo &amp; condition </a:t>
            </a:r>
          </a:p>
          <a:p>
            <a:pPr marL="457200" indent="-457200" eaLnBrk="1" hangingPunct="1">
              <a:buSzPct val="80%"/>
              <a:buFont typeface="Arial" panose="020B0604020202020204" pitchFamily="34" charset="0"/>
              <a:buAutoNum type="arabicPeriod"/>
            </a:pPr>
            <a:r>
              <a:rPr lang="en-GB" altLang="en-US" sz="2400" dirty="0"/>
              <a:t>Promote products &amp; services</a:t>
            </a:r>
          </a:p>
          <a:p>
            <a:pPr marL="457200" indent="-457200" eaLnBrk="1" hangingPunct="1">
              <a:buSzPct val="80%"/>
              <a:buFont typeface="Arial" panose="020B0604020202020204" pitchFamily="34" charset="0"/>
              <a:buAutoNum type="arabicPeriod"/>
            </a:pPr>
            <a:r>
              <a:rPr lang="en-GB" altLang="en-US" sz="2400" dirty="0"/>
              <a:t>Cut Women’s hair</a:t>
            </a:r>
          </a:p>
          <a:p>
            <a:pPr marL="457200" indent="-457200" eaLnBrk="1" hangingPunct="1">
              <a:buSzPct val="80%"/>
              <a:buFont typeface="Arial" panose="020B0604020202020204" pitchFamily="34" charset="0"/>
              <a:buAutoNum type="arabicPeriod"/>
            </a:pPr>
            <a:r>
              <a:rPr lang="en-GB" altLang="en-US" sz="2400" dirty="0"/>
              <a:t>Colour &amp; lighten hair</a:t>
            </a:r>
          </a:p>
          <a:p>
            <a:pPr marL="457200" indent="-457200" eaLnBrk="1" hangingPunct="1">
              <a:buSzPct val="80%"/>
              <a:buFont typeface="Arial" panose="020B0604020202020204" pitchFamily="34" charset="0"/>
              <a:buAutoNum type="arabicPeriod"/>
            </a:pPr>
            <a:r>
              <a:rPr lang="en-GB" altLang="en-US" sz="2400" dirty="0"/>
              <a:t>Perming</a:t>
            </a:r>
          </a:p>
          <a:p>
            <a:pPr marL="457200" indent="-457200" eaLnBrk="1" hangingPunct="1">
              <a:buSzPct val="80%"/>
              <a:buFont typeface="Arial" panose="020B0604020202020204" pitchFamily="34" charset="0"/>
              <a:buAutoNum type="arabicPeriod"/>
            </a:pPr>
            <a:r>
              <a:rPr lang="en-GB" altLang="en-US" sz="2400" dirty="0"/>
              <a:t>The art of dressing hair</a:t>
            </a:r>
          </a:p>
          <a:p>
            <a:pPr marL="457200" indent="-457200" eaLnBrk="1" hangingPunct="1">
              <a:buSzPct val="80%"/>
              <a:buFont typeface="Arial" panose="020B0604020202020204" pitchFamily="34" charset="0"/>
              <a:buAutoNum type="arabicPeriod"/>
            </a:pPr>
            <a:r>
              <a:rPr lang="en-GB" altLang="en-US" sz="2400" dirty="0"/>
              <a:t>Create an image based on a theme </a:t>
            </a:r>
          </a:p>
          <a:p>
            <a:pPr marL="457200" indent="-457200" eaLnBrk="1" hangingPunct="1">
              <a:buSzPct val="80%"/>
              <a:buFont typeface="Arial" panose="020B0604020202020204" pitchFamily="34" charset="0"/>
              <a:buAutoNum type="arabicPeriod"/>
            </a:pPr>
            <a:r>
              <a:rPr lang="en-GB" altLang="en-US" sz="2400" dirty="0"/>
              <a:t>Reception services</a:t>
            </a:r>
          </a:p>
          <a:p>
            <a:pPr marL="457200" indent="-457200" eaLnBrk="1" hangingPunct="1">
              <a:buSzPct val="80%"/>
              <a:buFont typeface="Arial" panose="020B0604020202020204" pitchFamily="34" charset="0"/>
              <a:buAutoNum type="arabicPeriod"/>
            </a:pPr>
            <a:endParaRPr lang="en-GB" altLang="en-US" sz="2000" dirty="0"/>
          </a:p>
        </p:txBody>
      </p:sp>
      <p:pic>
        <p:nvPicPr>
          <p:cNvPr id="9" name="Picture 1">
            <a:extLst>
              <a:ext uri="{FF2B5EF4-FFF2-40B4-BE49-F238E27FC236}">
                <a16:creationId xmlns:a16="http://schemas.microsoft.com/office/drawing/2014/main" id="{6133DA9B-9727-44CB-84AA-D58C5A9D43B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435600" y="1916113"/>
            <a:ext cx="2768600" cy="275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
                <a:headEnd/>
                <a:tailEnd/>
              </a14:hiddenLine>
            </a:ext>
          </a:extLst>
        </p:spPr>
      </p:pic>
    </p:spTree>
    <p:extLst>
      <p:ext uri="{BB962C8B-B14F-4D97-AF65-F5344CB8AC3E}">
        <p14:creationId xmlns:p14="http://schemas.microsoft.com/office/powerpoint/2010/main" val="350201562"/>
      </p:ext>
    </p:extLst>
  </p:cSld>
  <p:clrMapOvr>
    <a:masterClrMapping/>
  </p:clrMapOvr>
</p:sld>
</file>

<file path=ppt/slides/slide4.xml><?xml version="1.0" encoding="utf-8"?>
<p:sld xmlns:a="http://purl.oclc.org/ooxml/drawingml/main" xmlns:r="http://purl.oclc.org/ooxml/officeDocument/relationships" xmlns:p="http://purl.oclc.org/ooxml/presentationml/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01AEDB92-C789-4A0E-A748-04588347ED49}"/>
              </a:ext>
            </a:extLst>
          </p:cNvPr>
          <p:cNvSpPr txBox="1">
            <a:spLocks/>
          </p:cNvSpPr>
          <p:nvPr/>
        </p:nvSpPr>
        <p:spPr bwMode="auto">
          <a:xfrm>
            <a:off x="628650" y="255588"/>
            <a:ext cx="7886700" cy="132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
                <a:headEnd/>
                <a:tailEnd/>
              </a14:hiddenLine>
            </a:ext>
          </a:extLst>
        </p:spPr>
        <p:txBody>
          <a:bodyPr vert="horz" wrap="square" lIns="91440" tIns="45720" rIns="91440" bIns="45720" numCol="1" anchor="ctr" anchorCtr="0" compatLnSpc="1">
            <a:prstTxWarp prst="textNoShape">
              <a:avLst/>
            </a:prstTxWarp>
          </a:bodyPr>
          <a:lstStyle>
            <a:lvl1pPr algn="l" defTabSz="685800" rtl="0" eaLnBrk="0" fontAlgn="base" hangingPunct="0">
              <a:lnSpc>
                <a:spcPct val="9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
              </a:lnSpc>
              <a:spcBef>
                <a:spcPct val="0%"/>
              </a:spcBef>
              <a:spcAft>
                <a:spcPct val="0%"/>
              </a:spcAft>
              <a:defRPr sz="3300">
                <a:solidFill>
                  <a:schemeClr val="tx1"/>
                </a:solidFill>
                <a:latin typeface="Calibri Light" panose="020F0302020204030204" pitchFamily="34" charset="0"/>
              </a:defRPr>
            </a:lvl9pPr>
          </a:lstStyle>
          <a:p>
            <a:pPr marL="0" marR="0" lvl="0" indent="0" algn="l" defTabSz="685800" rtl="0" eaLnBrk="1" fontAlgn="base" latinLnBrk="0" hangingPunct="1">
              <a:lnSpc>
                <a:spcPct val="90%"/>
              </a:lnSpc>
              <a:spcBef>
                <a:spcPct val="0%"/>
              </a:spcBef>
              <a:spcAft>
                <a:spcPct val="0%"/>
              </a:spcAft>
              <a:buClrTx/>
              <a:buSzTx/>
              <a:buFontTx/>
              <a:buNone/>
              <a:tabLst/>
              <a:defRPr/>
            </a:pPr>
            <a:r>
              <a:rPr kumimoji="0" lang="en-GB" altLang="en-US" sz="3600" b="1" i="0" u="none" strike="noStrike" kern="1200" cap="none" spc="0" normalizeH="0" baseline="0%" noProof="0" dirty="0">
                <a:ln>
                  <a:noFill/>
                </a:ln>
                <a:solidFill>
                  <a:sysClr val="windowText" lastClr="000000"/>
                </a:solidFill>
                <a:effectLst/>
                <a:uLnTx/>
                <a:uFillTx/>
                <a:latin typeface="Calibri Light" panose="020F0302020204030204"/>
                <a:ea typeface="+mj-ea"/>
                <a:cs typeface="+mj-cs"/>
              </a:rPr>
              <a:t>Industry Experience…</a:t>
            </a:r>
          </a:p>
        </p:txBody>
      </p:sp>
      <p:sp>
        <p:nvSpPr>
          <p:cNvPr id="8" name="Content Placeholder 2">
            <a:extLst>
              <a:ext uri="{FF2B5EF4-FFF2-40B4-BE49-F238E27FC236}">
                <a16:creationId xmlns:a16="http://schemas.microsoft.com/office/drawing/2014/main" id="{E37A1426-1323-46F5-8085-06685799A364}"/>
              </a:ext>
            </a:extLst>
          </p:cNvPr>
          <p:cNvSpPr txBox="1">
            <a:spLocks/>
          </p:cNvSpPr>
          <p:nvPr/>
        </p:nvSpPr>
        <p:spPr bwMode="auto">
          <a:xfrm>
            <a:off x="628650" y="1268760"/>
            <a:ext cx="8191500" cy="476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
                <a:headEnd/>
                <a:tailEnd/>
              </a14:hiddenLine>
            </a:ext>
          </a:extLst>
        </p:spPr>
        <p:txBody>
          <a:bodyPr vert="horz" wrap="square" lIns="91440" tIns="45720" rIns="91440" bIns="45720" numCol="1" rtlCol="0" anchor="t" anchorCtr="0" compatLnSpc="1">
            <a:prstTxWarp prst="textNoShape">
              <a:avLst/>
            </a:prstTxWarp>
            <a:normAutofit/>
          </a:bodyPr>
          <a:lstStyle>
            <a:lvl1pPr marL="171450" indent="-171450" algn="l" defTabSz="685800" rtl="0" eaLnBrk="0" fontAlgn="base" hangingPunct="0">
              <a:lnSpc>
                <a:spcPct val="9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0" fontAlgn="base" hangingPunct="0">
              <a:lnSpc>
                <a:spcPct val="9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171450" marR="0" lvl="0" indent="-171450" algn="l" defTabSz="685800" rtl="0" eaLnBrk="1" fontAlgn="auto" latinLnBrk="0" hangingPunct="1">
              <a:lnSpc>
                <a:spcPct val="90%"/>
              </a:lnSpc>
              <a:spcBef>
                <a:spcPts val="750"/>
              </a:spcBef>
              <a:spcAft>
                <a:spcPts val="0"/>
              </a:spcAft>
              <a:buClrTx/>
              <a:buSzTx/>
              <a:buFont typeface="Arial" panose="020B0604020202020204" pitchFamily="34" charset="0"/>
              <a:buChar char="•"/>
              <a:tabLst/>
              <a:defRPr/>
            </a:pPr>
            <a:r>
              <a:rPr kumimoji="0" lang="en-GB" altLang="en-US" sz="21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Experience in the workplace is important for any course. During the Level 2 course, we will include a variety of industry based activities to  allow you to review your options for career paths or employment</a:t>
            </a:r>
          </a:p>
          <a:p>
            <a:pPr marL="171450" marR="0" lvl="0" indent="-171450" algn="l" defTabSz="685800" rtl="0" eaLnBrk="1" fontAlgn="auto" latinLnBrk="0" hangingPunct="1">
              <a:lnSpc>
                <a:spcPct val="90%"/>
              </a:lnSpc>
              <a:spcBef>
                <a:spcPts val="750"/>
              </a:spcBef>
              <a:spcAft>
                <a:spcPts val="0"/>
              </a:spcAft>
              <a:buClrTx/>
              <a:buSzTx/>
              <a:buFont typeface="Arial" panose="020B0604020202020204" pitchFamily="34" charset="0"/>
              <a:buChar char="•"/>
              <a:tabLst/>
              <a:defRPr/>
            </a:pPr>
            <a:endParaRPr kumimoji="0" lang="en-GB" altLang="en-US" sz="21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0" marR="0" lvl="0" indent="0" algn="l" defTabSz="685800" rtl="0" eaLnBrk="1" fontAlgn="auto" latinLnBrk="0" hangingPunct="1">
              <a:lnSpc>
                <a:spcPct val="90%"/>
              </a:lnSpc>
              <a:spcBef>
                <a:spcPts val="750"/>
              </a:spcBef>
              <a:spcAft>
                <a:spcPts val="0"/>
              </a:spcAft>
              <a:buClrTx/>
              <a:buSzTx/>
              <a:buFont typeface="Arial" panose="020B0604020202020204" pitchFamily="34" charset="0"/>
              <a:buNone/>
              <a:tabLst/>
              <a:defRPr/>
            </a:pPr>
            <a:r>
              <a:rPr kumimoji="0" lang="en-GB" altLang="en-US" sz="21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 Realistic working environment </a:t>
            </a:r>
          </a:p>
          <a:p>
            <a:pPr marL="171450" marR="0" lvl="0" indent="-171450" algn="l" defTabSz="685800" rtl="0" eaLnBrk="1" fontAlgn="base" latinLnBrk="0" hangingPunct="1">
              <a:lnSpc>
                <a:spcPct val="90%"/>
              </a:lnSpc>
              <a:spcBef>
                <a:spcPts val="750"/>
              </a:spcBef>
              <a:spcAft>
                <a:spcPct val="0%"/>
              </a:spcAft>
              <a:buClrTx/>
              <a:buSzTx/>
              <a:buFontTx/>
              <a:buChar char="-"/>
              <a:tabLst/>
              <a:defRPr/>
            </a:pPr>
            <a:r>
              <a:rPr kumimoji="0" lang="en-GB" sz="21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Guest speakers</a:t>
            </a:r>
          </a:p>
          <a:p>
            <a:pPr marL="171450" marR="0" lvl="0" indent="-171450" algn="l" defTabSz="685800" rtl="0" eaLnBrk="1" fontAlgn="base" latinLnBrk="0" hangingPunct="1">
              <a:lnSpc>
                <a:spcPct val="90%"/>
              </a:lnSpc>
              <a:spcBef>
                <a:spcPts val="750"/>
              </a:spcBef>
              <a:spcAft>
                <a:spcPct val="0%"/>
              </a:spcAft>
              <a:buClrTx/>
              <a:buSzTx/>
              <a:buFontTx/>
              <a:buChar char="-"/>
              <a:tabLst/>
              <a:defRPr/>
            </a:pPr>
            <a:r>
              <a:rPr kumimoji="0" lang="en-GB" sz="21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In-house competitions</a:t>
            </a:r>
          </a:p>
          <a:p>
            <a:pPr marL="171450" marR="0" lvl="0" indent="-171450" algn="l" defTabSz="685800" rtl="0" eaLnBrk="1" fontAlgn="base" latinLnBrk="0" hangingPunct="1">
              <a:lnSpc>
                <a:spcPct val="90%"/>
              </a:lnSpc>
              <a:spcBef>
                <a:spcPts val="750"/>
              </a:spcBef>
              <a:spcAft>
                <a:spcPct val="0%"/>
              </a:spcAft>
              <a:buClrTx/>
              <a:buSzTx/>
              <a:buFontTx/>
              <a:buChar char="-"/>
              <a:tabLst/>
              <a:defRPr/>
            </a:pPr>
            <a:r>
              <a:rPr kumimoji="0" lang="en-GB" sz="21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The annual show</a:t>
            </a:r>
          </a:p>
          <a:p>
            <a:pPr marL="171450" marR="0" lvl="0" indent="-171450" algn="l" defTabSz="685800" rtl="0" eaLnBrk="1" fontAlgn="base" latinLnBrk="0" hangingPunct="1">
              <a:lnSpc>
                <a:spcPct val="90%"/>
              </a:lnSpc>
              <a:spcBef>
                <a:spcPts val="750"/>
              </a:spcBef>
              <a:spcAft>
                <a:spcPct val="0%"/>
              </a:spcAft>
              <a:buClrTx/>
              <a:buSzTx/>
              <a:buFontTx/>
              <a:buChar char="-"/>
              <a:tabLst/>
              <a:defRPr/>
            </a:pPr>
            <a:r>
              <a:rPr kumimoji="0" lang="en-GB" sz="21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Workshops </a:t>
            </a:r>
          </a:p>
          <a:p>
            <a:pPr marL="171450" marR="0" lvl="0" indent="-171450" algn="l" defTabSz="685800" rtl="0" eaLnBrk="1" fontAlgn="base" latinLnBrk="0" hangingPunct="1">
              <a:lnSpc>
                <a:spcPct val="90%"/>
              </a:lnSpc>
              <a:spcBef>
                <a:spcPts val="750"/>
              </a:spcBef>
              <a:spcAft>
                <a:spcPct val="0%"/>
              </a:spcAft>
              <a:buClrTx/>
              <a:buSzTx/>
              <a:buFontTx/>
              <a:buChar char="-"/>
              <a:tabLst/>
              <a:defRPr/>
            </a:pPr>
            <a:r>
              <a:rPr kumimoji="0" lang="en-GB" sz="21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Trip and visits</a:t>
            </a:r>
          </a:p>
          <a:p>
            <a:pPr marL="0" marR="0" lvl="0" indent="0" algn="l" defTabSz="685800" rtl="0" eaLnBrk="1" fontAlgn="auto" latinLnBrk="0" hangingPunct="1">
              <a:lnSpc>
                <a:spcPct val="90%"/>
              </a:lnSpc>
              <a:spcBef>
                <a:spcPts val="750"/>
              </a:spcBef>
              <a:spcAft>
                <a:spcPts val="0"/>
              </a:spcAft>
              <a:buClrTx/>
              <a:buSzTx/>
              <a:buNone/>
              <a:tabLst/>
              <a:defRPr/>
            </a:pPr>
            <a:endParaRPr kumimoji="0" lang="en-GB" altLang="en-US" sz="21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171450" marR="0" lvl="0" indent="-171450" algn="l" defTabSz="685800" rtl="0" eaLnBrk="1" fontAlgn="auto" latinLnBrk="0" hangingPunct="1">
              <a:lnSpc>
                <a:spcPct val="90%"/>
              </a:lnSpc>
              <a:spcBef>
                <a:spcPts val="750"/>
              </a:spcBef>
              <a:spcAft>
                <a:spcPts val="0"/>
              </a:spcAft>
              <a:buClrTx/>
              <a:buSzTx/>
              <a:buFont typeface="Arial" panose="020B0604020202020204" pitchFamily="34" charset="0"/>
              <a:buChar char="•"/>
              <a:tabLst/>
              <a:defRPr/>
            </a:pPr>
            <a:r>
              <a:rPr kumimoji="0" lang="en-GB" altLang="en-US" sz="21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We will encourage you to find  local salon experience to support you with your training </a:t>
            </a:r>
          </a:p>
          <a:p>
            <a:pPr marL="171450" marR="0" lvl="0" indent="-171450" algn="l" defTabSz="685800" rtl="0" eaLnBrk="1" fontAlgn="auto" latinLnBrk="0" hangingPunct="1">
              <a:lnSpc>
                <a:spcPct val="90%"/>
              </a:lnSpc>
              <a:spcBef>
                <a:spcPts val="750"/>
              </a:spcBef>
              <a:spcAft>
                <a:spcPts val="0"/>
              </a:spcAft>
              <a:buClrTx/>
              <a:buSzTx/>
              <a:buFont typeface="Arial" panose="020B0604020202020204" pitchFamily="34" charset="0"/>
              <a:buChar char="•"/>
              <a:tabLst/>
              <a:defRPr/>
            </a:pPr>
            <a:endParaRPr kumimoji="0" lang="en-GB" altLang="en-US" sz="21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171450" marR="0" lvl="0" indent="-171450" algn="l" defTabSz="685800" rtl="0" eaLnBrk="1" fontAlgn="auto" latinLnBrk="0" hangingPunct="1">
              <a:lnSpc>
                <a:spcPct val="90%"/>
              </a:lnSpc>
              <a:spcBef>
                <a:spcPts val="750"/>
              </a:spcBef>
              <a:spcAft>
                <a:spcPts val="0"/>
              </a:spcAft>
              <a:buClrTx/>
              <a:buSzTx/>
              <a:buFont typeface="Arial" panose="020B0604020202020204" pitchFamily="34" charset="0"/>
              <a:buChar char="•"/>
              <a:tabLst/>
              <a:defRPr/>
            </a:pPr>
            <a:endParaRPr kumimoji="0" lang="en-GB" altLang="en-US" sz="21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171450" marR="0" lvl="0" indent="-171450" algn="l" defTabSz="685800" rtl="0" eaLnBrk="1" fontAlgn="auto" latinLnBrk="0" hangingPunct="1">
              <a:lnSpc>
                <a:spcPct val="90%"/>
              </a:lnSpc>
              <a:spcBef>
                <a:spcPts val="750"/>
              </a:spcBef>
              <a:spcAft>
                <a:spcPts val="0"/>
              </a:spcAft>
              <a:buClrTx/>
              <a:buSzTx/>
              <a:buFont typeface="Arial" panose="020B0604020202020204" pitchFamily="34" charset="0"/>
              <a:buChar char="•"/>
              <a:tabLst/>
              <a:defRPr/>
            </a:pPr>
            <a:endParaRPr kumimoji="0" lang="en-GB" altLang="en-US" sz="21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pic>
        <p:nvPicPr>
          <p:cNvPr id="9" name="Picture 1">
            <a:extLst>
              <a:ext uri="{FF2B5EF4-FFF2-40B4-BE49-F238E27FC236}">
                <a16:creationId xmlns:a16="http://schemas.microsoft.com/office/drawing/2014/main" id="{B884082E-A4D7-47FD-9D6F-132A2E2F682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076825" y="2833688"/>
            <a:ext cx="3228975" cy="215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
                <a:headEnd/>
                <a:tailEnd/>
              </a14:hiddenLine>
            </a:ext>
          </a:extLst>
        </p:spPr>
      </p:pic>
    </p:spTree>
    <p:extLst>
      <p:ext uri="{BB962C8B-B14F-4D97-AF65-F5344CB8AC3E}">
        <p14:creationId xmlns:p14="http://schemas.microsoft.com/office/powerpoint/2010/main" val="3763870445"/>
      </p:ext>
    </p:extLst>
  </p:cSld>
  <p:clrMapOvr>
    <a:masterClrMapping/>
  </p:clrMapOvr>
</p:sld>
</file>

<file path=ppt/slides/slide5.xml><?xml version="1.0" encoding="utf-8"?>
<p:sld xmlns:a="http://purl.oclc.org/ooxml/drawingml/main" xmlns:r="http://purl.oclc.org/ooxml/officeDocument/relationships" xmlns:p="http://purl.oclc.org/ooxml/presentationml/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A15E5ED9-FE72-49F1-9B91-BC4838598EF1}"/>
              </a:ext>
            </a:extLst>
          </p:cNvPr>
          <p:cNvSpPr>
            <a:spLocks noGrp="1"/>
          </p:cNvSpPr>
          <p:nvPr>
            <p:ph type="title"/>
          </p:nvPr>
        </p:nvSpPr>
        <p:spPr>
          <a:xfrm>
            <a:off x="179386" y="665373"/>
            <a:ext cx="8785225" cy="1325563"/>
          </a:xfrm>
        </p:spPr>
        <p:txBody>
          <a:bodyPr>
            <a:normAutofit/>
          </a:bodyPr>
          <a:lstStyle/>
          <a:p>
            <a:pPr algn="ctr" eaLnBrk="1" hangingPunct="1"/>
            <a:r>
              <a:rPr lang="en-GB" altLang="en-US" sz="3600" b="1" dirty="0"/>
              <a:t>Additional Activities/ Qualifications…</a:t>
            </a:r>
          </a:p>
        </p:txBody>
      </p:sp>
      <p:sp>
        <p:nvSpPr>
          <p:cNvPr id="8" name="Content Placeholder 2">
            <a:extLst>
              <a:ext uri="{FF2B5EF4-FFF2-40B4-BE49-F238E27FC236}">
                <a16:creationId xmlns:a16="http://schemas.microsoft.com/office/drawing/2014/main" id="{46621B3B-A9B0-48B9-A8B8-675499260FD0}"/>
              </a:ext>
            </a:extLst>
          </p:cNvPr>
          <p:cNvSpPr>
            <a:spLocks noGrp="1"/>
          </p:cNvSpPr>
          <p:nvPr>
            <p:ph idx="1"/>
          </p:nvPr>
        </p:nvSpPr>
        <p:spPr>
          <a:xfrm>
            <a:off x="628650" y="2060848"/>
            <a:ext cx="7886700" cy="4351338"/>
          </a:xfrm>
        </p:spPr>
        <p:txBody>
          <a:bodyPr rtlCol="0">
            <a:normAutofit/>
          </a:bodyPr>
          <a:lstStyle/>
          <a:p>
            <a:pPr eaLnBrk="1" hangingPunct="1">
              <a:buSzPct val="80%"/>
              <a:buFont typeface="Wingdings" panose="05000000000000000000" pitchFamily="2" charset="2"/>
              <a:buChar char="Ø"/>
              <a:defRPr/>
            </a:pPr>
            <a:endParaRPr lang="en-GB" altLang="en-US" sz="2400" dirty="0">
              <a:latin typeface="Tahoma" panose="020B0604030504040204" pitchFamily="34" charset="0"/>
            </a:endParaRPr>
          </a:p>
          <a:p>
            <a:pPr eaLnBrk="1" hangingPunct="1">
              <a:buSzPct val="80%"/>
              <a:buFont typeface="Wingdings" panose="05000000000000000000" pitchFamily="2" charset="2"/>
              <a:buChar char="Ø"/>
              <a:defRPr/>
            </a:pPr>
            <a:endParaRPr lang="en-GB" altLang="en-US" sz="2400" dirty="0">
              <a:latin typeface="Tahoma" panose="020B0604030504040204" pitchFamily="34" charset="0"/>
            </a:endParaRPr>
          </a:p>
          <a:p>
            <a:pPr eaLnBrk="1" hangingPunct="1">
              <a:buSzPct val="80%"/>
              <a:buFont typeface="Wingdings" panose="05000000000000000000" pitchFamily="2" charset="2"/>
              <a:buChar char="Ø"/>
              <a:defRPr/>
            </a:pPr>
            <a:endParaRPr lang="en-GB" altLang="en-US" sz="2400" dirty="0">
              <a:latin typeface="Tahoma" panose="020B0604030504040204" pitchFamily="34" charset="0"/>
            </a:endParaRPr>
          </a:p>
          <a:p>
            <a:pPr eaLnBrk="1" hangingPunct="1">
              <a:buSzPct val="80%"/>
              <a:buFont typeface="Wingdings" panose="05000000000000000000" pitchFamily="2" charset="2"/>
              <a:buChar char="Ø"/>
              <a:defRPr/>
            </a:pPr>
            <a:endParaRPr lang="en-GB" altLang="en-US" sz="2400" dirty="0">
              <a:latin typeface="Tahoma" panose="020B0604030504040204" pitchFamily="34" charset="0"/>
            </a:endParaRPr>
          </a:p>
          <a:p>
            <a:pPr algn="ctr" eaLnBrk="1" hangingPunct="1">
              <a:buSzPct val="80%"/>
              <a:buFont typeface="Wingdings" panose="05000000000000000000" pitchFamily="2" charset="2"/>
              <a:buChar char="Ø"/>
              <a:defRPr/>
            </a:pPr>
            <a:r>
              <a:rPr lang="en-GB" altLang="en-US" sz="2400" dirty="0">
                <a:latin typeface="Tahoma" panose="020B0604030504040204" pitchFamily="34" charset="0"/>
              </a:rPr>
              <a:t>VTCT Award in contact Dermatitis</a:t>
            </a:r>
          </a:p>
          <a:p>
            <a:pPr marL="0" indent="0" eaLnBrk="1" hangingPunct="1">
              <a:buSzPct val="80%"/>
              <a:buFont typeface="Arial" panose="020B0604020202020204" pitchFamily="34" charset="0"/>
              <a:buNone/>
              <a:defRPr/>
            </a:pPr>
            <a:endParaRPr lang="en-GB" altLang="en-US" sz="2400" dirty="0">
              <a:latin typeface="Tahoma" panose="020B0604030504040204" pitchFamily="34" charset="0"/>
            </a:endParaRPr>
          </a:p>
          <a:p>
            <a:pPr algn="ctr" eaLnBrk="1" hangingPunct="1">
              <a:buSzPct val="80%"/>
              <a:buFont typeface="Wingdings" panose="05000000000000000000" pitchFamily="2" charset="2"/>
              <a:buChar char="Ø"/>
              <a:defRPr/>
            </a:pPr>
            <a:r>
              <a:rPr lang="en-GB" altLang="en-US" sz="2400" dirty="0">
                <a:latin typeface="Tahoma" panose="020B0604030504040204" pitchFamily="34" charset="0"/>
              </a:rPr>
              <a:t>GCSE Mathematics &amp; English retakes</a:t>
            </a:r>
          </a:p>
          <a:p>
            <a:pPr eaLnBrk="1" hangingPunct="1">
              <a:buSzPct val="80%"/>
              <a:buFont typeface="Wingdings" panose="05000000000000000000" pitchFamily="2" charset="2"/>
              <a:buChar char="Ø"/>
              <a:defRPr/>
            </a:pPr>
            <a:endParaRPr lang="en-GB" altLang="en-US" sz="2400" dirty="0">
              <a:latin typeface="Tahoma" panose="020B0604030504040204" pitchFamily="34" charset="0"/>
            </a:endParaRPr>
          </a:p>
          <a:p>
            <a:pPr algn="ctr" eaLnBrk="1" hangingPunct="1">
              <a:buSzPct val="80%"/>
              <a:buFont typeface="Wingdings" panose="05000000000000000000" pitchFamily="2" charset="2"/>
              <a:buChar char="Ø"/>
              <a:defRPr/>
            </a:pPr>
            <a:r>
              <a:rPr lang="en-GB" altLang="en-US" sz="2400" dirty="0">
                <a:latin typeface="Tahoma" panose="020B0604030504040204" pitchFamily="34" charset="0"/>
              </a:rPr>
              <a:t>Functional Skills Qualifications</a:t>
            </a:r>
          </a:p>
          <a:p>
            <a:pPr eaLnBrk="1" hangingPunct="1">
              <a:defRPr/>
            </a:pPr>
            <a:endParaRPr lang="en-GB" altLang="en-US" dirty="0"/>
          </a:p>
        </p:txBody>
      </p:sp>
      <p:pic>
        <p:nvPicPr>
          <p:cNvPr id="9" name="Picture 1">
            <a:extLst>
              <a:ext uri="{FF2B5EF4-FFF2-40B4-BE49-F238E27FC236}">
                <a16:creationId xmlns:a16="http://schemas.microsoft.com/office/drawing/2014/main" id="{76196FDF-FD31-4D0B-B202-32D389DF626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338512" y="1921024"/>
            <a:ext cx="2466975"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
                <a:headEnd/>
                <a:tailEnd/>
              </a14:hiddenLine>
            </a:ext>
          </a:extLst>
        </p:spPr>
      </p:pic>
    </p:spTree>
    <p:extLst>
      <p:ext uri="{BB962C8B-B14F-4D97-AF65-F5344CB8AC3E}">
        <p14:creationId xmlns:p14="http://schemas.microsoft.com/office/powerpoint/2010/main" val="1135994142"/>
      </p:ext>
    </p:extLst>
  </p:cSld>
  <p:clrMapOvr>
    <a:masterClrMapping/>
  </p:clrMapOvr>
</p:sld>
</file>

<file path=ppt/slides/slide6.xml><?xml version="1.0" encoding="utf-8"?>
<p:sld xmlns:a="http://purl.oclc.org/ooxml/drawingml/main" xmlns:r="http://purl.oclc.org/ooxml/officeDocument/relationships" xmlns:p="http://purl.oclc.org/ooxml/presentationml/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01658E4-441B-4FFF-A6A6-316EE0149AAC}"/>
              </a:ext>
            </a:extLst>
          </p:cNvPr>
          <p:cNvSpPr/>
          <p:nvPr/>
        </p:nvSpPr>
        <p:spPr>
          <a:xfrm>
            <a:off x="0" y="5733256"/>
            <a:ext cx="9144000" cy="1124744"/>
          </a:xfrm>
          <a:prstGeom prst="rect">
            <a:avLst/>
          </a:prstGeom>
          <a:solidFill>
            <a:schemeClr val="bg1"/>
          </a:solidFill>
          <a:ln>
            <a:noFill/>
          </a:ln>
        </p:spPr>
        <p:style>
          <a:lnRef idx="2">
            <a:schemeClr val="accent1">
              <a:shade val="5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itle 1">
            <a:extLst>
              <a:ext uri="{FF2B5EF4-FFF2-40B4-BE49-F238E27FC236}">
                <a16:creationId xmlns:a16="http://schemas.microsoft.com/office/drawing/2014/main" id="{827B4F47-BE3A-4589-BE09-12B7862ED898}"/>
              </a:ext>
            </a:extLst>
          </p:cNvPr>
          <p:cNvSpPr>
            <a:spLocks noGrp="1"/>
          </p:cNvSpPr>
          <p:nvPr>
            <p:ph type="title"/>
          </p:nvPr>
        </p:nvSpPr>
        <p:spPr>
          <a:xfrm>
            <a:off x="457200" y="692696"/>
            <a:ext cx="8229600" cy="439737"/>
          </a:xfrm>
        </p:spPr>
        <p:txBody>
          <a:bodyPr rtlCol="0">
            <a:noAutofit/>
          </a:bodyPr>
          <a:lstStyle/>
          <a:p>
            <a:pPr eaLnBrk="1" fontAlgn="auto" hangingPunct="1">
              <a:spcAft>
                <a:spcPts val="0"/>
              </a:spcAft>
              <a:defRPr/>
            </a:pPr>
            <a:r>
              <a:rPr lang="en-GB" sz="3600" dirty="0"/>
              <a:t>Where do I progress?</a:t>
            </a:r>
          </a:p>
        </p:txBody>
      </p:sp>
      <p:graphicFrame>
        <p:nvGraphicFramePr>
          <p:cNvPr id="7" name="Content Placeholder 4">
            <a:extLst>
              <a:ext uri="{FF2B5EF4-FFF2-40B4-BE49-F238E27FC236}">
                <a16:creationId xmlns:a16="http://schemas.microsoft.com/office/drawing/2014/main" id="{FFCBB2F9-8090-4B83-BEA8-D37970B22C19}"/>
              </a:ext>
            </a:extLst>
          </p:cNvPr>
          <p:cNvGraphicFramePr>
            <a:graphicFrameLocks noGrp="1"/>
          </p:cNvGraphicFramePr>
          <p:nvPr>
            <p:ph idx="1"/>
            <p:extLst>
              <p:ext uri="{D42A27DB-BD31-4B8C-83A1-F6EECF244321}">
                <p14:modId xmlns:p14="http://schemas.microsoft.com/office/powerpoint/2010/main" val="812930208"/>
              </p:ext>
            </p:extLst>
          </p:nvPr>
        </p:nvGraphicFramePr>
        <p:xfrm>
          <a:off x="457200" y="1268760"/>
          <a:ext cx="8229600" cy="5330825"/>
        </p:xfrm>
        <a:graphic>
          <a:graphicData uri="http://purl.oclc.org/ooxml/drawingml/table">
            <a:tbl>
              <a:tblPr firstRow="1" bandRow="1">
                <a:tableStyleId>{5C22544A-7EE6-4342-B048-85BDC9FD1C3A}</a:tableStyleId>
              </a:tblPr>
              <a:tblGrid>
                <a:gridCol w="4114800">
                  <a:extLst>
                    <a:ext uri="{9D8B030D-6E8A-4147-A177-3AD203B41FA5}">
                      <a16:colId xmlns:a16="http://schemas.microsoft.com/office/drawing/2014/main" val="1736796015"/>
                    </a:ext>
                  </a:extLst>
                </a:gridCol>
                <a:gridCol w="4114800">
                  <a:extLst>
                    <a:ext uri="{9D8B030D-6E8A-4147-A177-3AD203B41FA5}">
                      <a16:colId xmlns:a16="http://schemas.microsoft.com/office/drawing/2014/main" val="1972457421"/>
                    </a:ext>
                  </a:extLst>
                </a:gridCol>
              </a:tblGrid>
              <a:tr h="575453">
                <a:tc>
                  <a:txBody>
                    <a:bodyPr/>
                    <a:lstStyle/>
                    <a:p>
                      <a:pPr algn="ctr"/>
                      <a:r>
                        <a:rPr lang="en-GB" sz="1800" dirty="0"/>
                        <a:t>VRQ Level 3 Diploma</a:t>
                      </a:r>
                      <a:r>
                        <a:rPr lang="en-GB" sz="1800" baseline="0%" dirty="0"/>
                        <a:t> in hairdressing </a:t>
                      </a:r>
                      <a:endParaRPr lang="en-GB" sz="1800" dirty="0"/>
                    </a:p>
                  </a:txBody>
                  <a:tcPr marT="45725" marB="45725"/>
                </a:tc>
                <a:tc>
                  <a:txBody>
                    <a:bodyPr/>
                    <a:lstStyle/>
                    <a:p>
                      <a:pPr algn="ctr"/>
                      <a:r>
                        <a:rPr lang="en-GB" sz="1800" dirty="0"/>
                        <a:t>Apprenticeship </a:t>
                      </a:r>
                    </a:p>
                  </a:txBody>
                  <a:tcPr marT="45725" marB="45725"/>
                </a:tc>
                <a:extLst>
                  <a:ext uri="{0D108BD9-81ED-4DB2-BD59-A6C34878D82A}">
                    <a16:rowId xmlns:a16="http://schemas.microsoft.com/office/drawing/2014/main" val="3587780807"/>
                  </a:ext>
                </a:extLst>
              </a:tr>
              <a:tr h="4755372">
                <a:tc>
                  <a:txBody>
                    <a:bodyPr/>
                    <a:lstStyle/>
                    <a:p>
                      <a:r>
                        <a:rPr lang="en-GB" sz="1800" dirty="0"/>
                        <a:t>Level 3 is an advanced hairdressing programme specialising in colouring,</a:t>
                      </a:r>
                      <a:r>
                        <a:rPr lang="en-GB" sz="1800" baseline="0%" dirty="0"/>
                        <a:t> colour correction, cutting techniques and current trends</a:t>
                      </a:r>
                    </a:p>
                    <a:p>
                      <a:endParaRPr lang="en-GB" sz="1800" baseline="0%" dirty="0"/>
                    </a:p>
                    <a:p>
                      <a:r>
                        <a:rPr lang="en-GB" sz="1800" baseline="0%" dirty="0"/>
                        <a:t>As a level 3 student you will work in our commercial salon, offering all services. You will be expected to offer excellent customer service and professionalism. </a:t>
                      </a:r>
                    </a:p>
                    <a:p>
                      <a:endParaRPr lang="en-GB" sz="1800" baseline="0%" dirty="0"/>
                    </a:p>
                    <a:p>
                      <a:r>
                        <a:rPr lang="en-GB" sz="1800" baseline="0%" dirty="0"/>
                        <a:t>1 weeks work experience is mandatory </a:t>
                      </a:r>
                    </a:p>
                    <a:p>
                      <a:endParaRPr lang="en-GB" sz="1800" baseline="0%" dirty="0"/>
                    </a:p>
                    <a:p>
                      <a:r>
                        <a:rPr lang="en-GB" sz="1800" baseline="0%" dirty="0"/>
                        <a:t>You will complete an additional qualification alongside- VTCT Skin Cancer awareness </a:t>
                      </a:r>
                    </a:p>
                    <a:p>
                      <a:endParaRPr lang="en-GB" sz="1800" baseline="0%" dirty="0"/>
                    </a:p>
                    <a:p>
                      <a:r>
                        <a:rPr lang="en-GB" sz="1800" baseline="0%" dirty="0"/>
                        <a:t> </a:t>
                      </a:r>
                      <a:endParaRPr lang="en-GB" sz="1800" dirty="0"/>
                    </a:p>
                  </a:txBody>
                  <a:tcPr marT="45725" marB="45725"/>
                </a:tc>
                <a:tc>
                  <a:txBody>
                    <a:bodyPr/>
                    <a:lstStyle/>
                    <a:p>
                      <a:r>
                        <a:rPr lang="en-GB" sz="1800" dirty="0"/>
                        <a:t>An</a:t>
                      </a:r>
                      <a:r>
                        <a:rPr lang="en-GB" sz="1800" baseline="0%" dirty="0"/>
                        <a:t> apprenticeship will continue to develop your skills and knowledge whilst working in the industry.</a:t>
                      </a:r>
                    </a:p>
                    <a:p>
                      <a:endParaRPr lang="en-GB" sz="1800" baseline="0%" dirty="0"/>
                    </a:p>
                    <a:p>
                      <a:r>
                        <a:rPr lang="en-GB" sz="1800" dirty="0"/>
                        <a:t>1:1</a:t>
                      </a:r>
                      <a:r>
                        <a:rPr lang="en-GB" sz="1800" baseline="0%" dirty="0"/>
                        <a:t> support from an apprenticeship co-ordinator &amp; college tutor</a:t>
                      </a:r>
                    </a:p>
                    <a:p>
                      <a:endParaRPr lang="en-GB" sz="1400" baseline="0%" dirty="0"/>
                    </a:p>
                    <a:p>
                      <a:r>
                        <a:rPr lang="en-GB" sz="1800" baseline="0%" dirty="0"/>
                        <a:t>Continued training at college 1 day a week </a:t>
                      </a:r>
                    </a:p>
                    <a:p>
                      <a:endParaRPr lang="en-GB" sz="1800" baseline="0%" dirty="0"/>
                    </a:p>
                    <a:p>
                      <a:r>
                        <a:rPr lang="en-GB" sz="1800" baseline="0%" dirty="0"/>
                        <a:t>You will earn while you learn!</a:t>
                      </a:r>
                    </a:p>
                    <a:p>
                      <a:endParaRPr lang="en-GB" sz="1400" baseline="0%" dirty="0"/>
                    </a:p>
                    <a:p>
                      <a:endParaRPr lang="en-GB" sz="1400" dirty="0"/>
                    </a:p>
                  </a:txBody>
                  <a:tcPr marT="45725" marB="45725"/>
                </a:tc>
                <a:extLst>
                  <a:ext uri="{0D108BD9-81ED-4DB2-BD59-A6C34878D82A}">
                    <a16:rowId xmlns:a16="http://schemas.microsoft.com/office/drawing/2014/main" val="3661986188"/>
                  </a:ext>
                </a:extLst>
              </a:tr>
            </a:tbl>
          </a:graphicData>
        </a:graphic>
      </p:graphicFrame>
    </p:spTree>
    <p:extLst>
      <p:ext uri="{BB962C8B-B14F-4D97-AF65-F5344CB8AC3E}">
        <p14:creationId xmlns:p14="http://schemas.microsoft.com/office/powerpoint/2010/main" val="3815794080"/>
      </p:ext>
    </p:extLst>
  </p:cSld>
  <p:clrMapOvr>
    <a:masterClrMapping/>
  </p:clrMapOvr>
</p:sld>
</file>

<file path=ppt/slides/slide7.xml><?xml version="1.0" encoding="utf-8"?>
<p:sld xmlns:a="http://purl.oclc.org/ooxml/drawingml/main" xmlns:r="http://purl.oclc.org/ooxml/officeDocument/relationships" xmlns:p="http://purl.oclc.org/ooxml/presentationml/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4AF3E81-F773-43A7-8918-7BB6FED7EBAA}"/>
              </a:ext>
            </a:extLst>
          </p:cNvPr>
          <p:cNvSpPr txBox="1">
            <a:spLocks/>
          </p:cNvSpPr>
          <p:nvPr/>
        </p:nvSpPr>
        <p:spPr bwMode="auto">
          <a:xfrm>
            <a:off x="-612576" y="404664"/>
            <a:ext cx="7467600"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
                <a:headEnd/>
                <a:tailEnd/>
              </a14:hiddenLine>
            </a:ext>
          </a:extLst>
        </p:spPr>
        <p:txBody>
          <a:bodyPr vert="horz" wrap="square" lIns="91440" tIns="45720" rIns="91440" bIns="45720" numCol="1" anchor="ctr" anchorCtr="0" compatLnSpc="1">
            <a:prstTxWarp prst="textNoShape">
              <a:avLst/>
            </a:prstTxWarp>
          </a:bodyPr>
          <a:lstStyle>
            <a:lvl1pPr algn="l" defTabSz="685800" rtl="0" eaLnBrk="0" fontAlgn="base" hangingPunct="0">
              <a:lnSpc>
                <a:spcPct val="9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
              </a:lnSpc>
              <a:spcBef>
                <a:spcPct val="0%"/>
              </a:spcBef>
              <a:spcAft>
                <a:spcPct val="0%"/>
              </a:spcAft>
              <a:defRPr sz="3300">
                <a:solidFill>
                  <a:schemeClr val="tx1"/>
                </a:solidFill>
                <a:latin typeface="Calibri Light" panose="020F0302020204030204" pitchFamily="34" charset="0"/>
              </a:defRPr>
            </a:lvl9pPr>
          </a:lstStyle>
          <a:p>
            <a:pPr marL="0" marR="0" lvl="0" indent="0" algn="ctr" defTabSz="685800" rtl="0" eaLnBrk="1" fontAlgn="base" latinLnBrk="0" hangingPunct="1">
              <a:lnSpc>
                <a:spcPct val="90%"/>
              </a:lnSpc>
              <a:spcBef>
                <a:spcPct val="0%"/>
              </a:spcBef>
              <a:spcAft>
                <a:spcPct val="0%"/>
              </a:spcAft>
              <a:buClrTx/>
              <a:buSzTx/>
              <a:buFontTx/>
              <a:buNone/>
              <a:tabLst/>
              <a:defRPr/>
            </a:pPr>
            <a:br>
              <a:rPr kumimoji="0" lang="en-GB" altLang="en-US" sz="4800" b="1" i="0" u="sng" strike="noStrike" kern="1200" cap="none" spc="0" normalizeH="0" baseline="0%" noProof="0" dirty="0">
                <a:ln>
                  <a:noFill/>
                </a:ln>
                <a:solidFill>
                  <a:sysClr val="windowText" lastClr="000000"/>
                </a:solidFill>
                <a:effectLst/>
                <a:uLnTx/>
                <a:uFillTx/>
                <a:latin typeface="Calibri" panose="020F0502020204030204" pitchFamily="34" charset="0"/>
                <a:ea typeface="+mj-ea"/>
                <a:cs typeface="+mj-cs"/>
              </a:rPr>
            </a:br>
            <a:r>
              <a:rPr kumimoji="0" lang="en-GB" altLang="en-US" sz="3600" b="1" i="0" strike="noStrike" kern="1200" cap="none" spc="0" normalizeH="0" baseline="0%" noProof="0" dirty="0">
                <a:ln>
                  <a:noFill/>
                </a:ln>
                <a:solidFill>
                  <a:sysClr val="windowText" lastClr="000000"/>
                </a:solidFill>
                <a:effectLst/>
                <a:uLnTx/>
                <a:uFillTx/>
                <a:latin typeface="Calibri" panose="020F0502020204030204" pitchFamily="34" charset="0"/>
                <a:ea typeface="+mj-ea"/>
                <a:cs typeface="+mj-cs"/>
              </a:rPr>
              <a:t>Frequently Asked Questions</a:t>
            </a:r>
            <a:br>
              <a:rPr kumimoji="0" lang="en-GB" altLang="en-US" sz="4800" b="0" i="0" u="none" strike="noStrike" kern="1200" cap="none" spc="0" normalizeH="0" baseline="0%" noProof="0" dirty="0">
                <a:ln>
                  <a:noFill/>
                </a:ln>
                <a:solidFill>
                  <a:sysClr val="windowText" lastClr="000000"/>
                </a:solidFill>
                <a:effectLst/>
                <a:uLnTx/>
                <a:uFillTx/>
                <a:latin typeface="Calibri" panose="020F0502020204030204" pitchFamily="34" charset="0"/>
                <a:ea typeface="+mj-ea"/>
                <a:cs typeface="+mj-cs"/>
              </a:rPr>
            </a:br>
            <a:endParaRPr kumimoji="0" lang="en-GB" altLang="en-US" sz="4800" b="0" i="0" u="none" strike="noStrike" kern="1200" cap="none" spc="0" normalizeH="0" baseline="0%" noProof="0" dirty="0">
              <a:ln>
                <a:noFill/>
              </a:ln>
              <a:solidFill>
                <a:sysClr val="windowText" lastClr="000000"/>
              </a:solidFill>
              <a:effectLst/>
              <a:uLnTx/>
              <a:uFillTx/>
              <a:latin typeface="Calibri Light" panose="020F0302020204030204"/>
              <a:ea typeface="+mj-ea"/>
              <a:cs typeface="+mj-cs"/>
            </a:endParaRPr>
          </a:p>
        </p:txBody>
      </p:sp>
      <p:sp>
        <p:nvSpPr>
          <p:cNvPr id="5" name="Content Placeholder 2">
            <a:extLst>
              <a:ext uri="{FF2B5EF4-FFF2-40B4-BE49-F238E27FC236}">
                <a16:creationId xmlns:a16="http://schemas.microsoft.com/office/drawing/2014/main" id="{D5478F29-66F9-46BD-9442-DE2B2F4C0B73}"/>
              </a:ext>
            </a:extLst>
          </p:cNvPr>
          <p:cNvSpPr txBox="1">
            <a:spLocks/>
          </p:cNvSpPr>
          <p:nvPr/>
        </p:nvSpPr>
        <p:spPr bwMode="auto">
          <a:xfrm>
            <a:off x="359024" y="1179364"/>
            <a:ext cx="8784976" cy="495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
                <a:headEnd/>
                <a:tailEnd/>
              </a14:hiddenLine>
            </a:ext>
          </a:extLst>
        </p:spPr>
        <p:txBody>
          <a:bodyPr vert="horz" wrap="square" lIns="91440" tIns="45720" rIns="91440" bIns="45720" numCol="1" rtlCol="0" anchor="t" anchorCtr="0" compatLnSpc="1">
            <a:prstTxWarp prst="textNoShape">
              <a:avLst/>
            </a:prstTxWarp>
            <a:normAutofit fontScale="92.5%" lnSpcReduction="10%"/>
          </a:bodyPr>
          <a:lstStyle>
            <a:lvl1pPr marL="171450" indent="-171450" algn="l" defTabSz="685800" rtl="0" eaLnBrk="0" fontAlgn="base" hangingPunct="0">
              <a:lnSpc>
                <a:spcPct val="9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0" fontAlgn="base" hangingPunct="0">
              <a:lnSpc>
                <a:spcPct val="9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l" defTabSz="685800" rtl="0" eaLnBrk="1" fontAlgn="base" latinLnBrk="0" hangingPunct="1">
              <a:lnSpc>
                <a:spcPct val="90%"/>
              </a:lnSpc>
              <a:spcBef>
                <a:spcPts val="750"/>
              </a:spcBef>
              <a:spcAft>
                <a:spcPct val="0%"/>
              </a:spcAft>
              <a:buClrTx/>
              <a:buSzTx/>
              <a:buFont typeface="Arial" panose="020B0604020202020204" pitchFamily="34" charset="0"/>
              <a:buNone/>
              <a:tabLst/>
              <a:defRPr/>
            </a:pPr>
            <a:r>
              <a:rPr kumimoji="0" lang="en-GB" altLang="en-US" sz="1800"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How many days a week will I be at college? </a:t>
            </a:r>
          </a:p>
          <a:p>
            <a:pPr marL="0" marR="0" lvl="0" indent="0" algn="l" defTabSz="685800" rtl="0" eaLnBrk="1" fontAlgn="base" latinLnBrk="0" hangingPunct="1">
              <a:lnSpc>
                <a:spcPct val="90%"/>
              </a:lnSpc>
              <a:spcBef>
                <a:spcPts val="750"/>
              </a:spcBef>
              <a:spcAft>
                <a:spcPct val="0%"/>
              </a:spcAft>
              <a:buClrTx/>
              <a:buSzTx/>
              <a:buFont typeface="Arial" panose="020B0604020202020204" pitchFamily="34" charset="0"/>
              <a:buNone/>
              <a:tabLst/>
              <a:defRPr/>
            </a:pPr>
            <a:r>
              <a:rPr kumimoji="0" lang="en-GB" altLang="en-US" sz="18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Approximately 3 days a week </a:t>
            </a:r>
          </a:p>
          <a:p>
            <a:pPr marL="0" marR="0" lvl="0" indent="0" algn="l" defTabSz="685800" rtl="0" eaLnBrk="1" fontAlgn="base" latinLnBrk="0" hangingPunct="1">
              <a:lnSpc>
                <a:spcPct val="90%"/>
              </a:lnSpc>
              <a:spcBef>
                <a:spcPts val="750"/>
              </a:spcBef>
              <a:spcAft>
                <a:spcPct val="0%"/>
              </a:spcAft>
              <a:buClrTx/>
              <a:buSzTx/>
              <a:buFont typeface="Arial" panose="020B0604020202020204" pitchFamily="34" charset="0"/>
              <a:buNone/>
              <a:tabLst/>
              <a:defRPr/>
            </a:pPr>
            <a:r>
              <a:rPr kumimoji="0" lang="en-GB" altLang="en-US" sz="1800"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Will I have to purchase a college kit/uniform? </a:t>
            </a:r>
          </a:p>
          <a:p>
            <a:pPr marL="0" marR="0" lvl="0" indent="0" algn="l" defTabSz="685800" rtl="0" eaLnBrk="1" fontAlgn="base" latinLnBrk="0" hangingPunct="1">
              <a:lnSpc>
                <a:spcPct val="90%"/>
              </a:lnSpc>
              <a:spcBef>
                <a:spcPts val="750"/>
              </a:spcBef>
              <a:spcAft>
                <a:spcPct val="0%"/>
              </a:spcAft>
              <a:buClrTx/>
              <a:buSzTx/>
              <a:buFont typeface="Arial" panose="020B0604020202020204" pitchFamily="34" charset="0"/>
              <a:buNone/>
              <a:tabLst/>
              <a:defRPr/>
            </a:pPr>
            <a:r>
              <a:rPr kumimoji="0" lang="en-GB" altLang="en-US" sz="18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Approximate price- kit £380/uniform £30- this will be discussed &amp; confirmed at interview</a:t>
            </a:r>
          </a:p>
          <a:p>
            <a:pPr marL="0" marR="0" lvl="0" indent="0" algn="l" defTabSz="685800" rtl="0" eaLnBrk="1" fontAlgn="base" latinLnBrk="0" hangingPunct="1">
              <a:lnSpc>
                <a:spcPct val="90%"/>
              </a:lnSpc>
              <a:spcBef>
                <a:spcPts val="750"/>
              </a:spcBef>
              <a:spcAft>
                <a:spcPct val="0%"/>
              </a:spcAft>
              <a:buClrTx/>
              <a:buSzTx/>
              <a:buFont typeface="Arial" panose="020B0604020202020204" pitchFamily="34" charset="0"/>
              <a:buNone/>
              <a:tabLst/>
              <a:defRPr/>
            </a:pPr>
            <a:r>
              <a:rPr kumimoji="0" lang="en-GB" altLang="en-US" sz="1800"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Will I have the opportunity to resit my GCSEs? </a:t>
            </a:r>
          </a:p>
          <a:p>
            <a:pPr marL="0" marR="0" lvl="0" indent="0" algn="l" defTabSz="685800" rtl="0" eaLnBrk="1" fontAlgn="base" latinLnBrk="0" hangingPunct="1">
              <a:lnSpc>
                <a:spcPct val="90%"/>
              </a:lnSpc>
              <a:spcBef>
                <a:spcPts val="750"/>
              </a:spcBef>
              <a:spcAft>
                <a:spcPct val="0%"/>
              </a:spcAft>
              <a:buClrTx/>
              <a:buSzTx/>
              <a:buFont typeface="Arial" panose="020B0604020202020204" pitchFamily="34" charset="0"/>
              <a:buNone/>
              <a:tabLst/>
              <a:defRPr/>
            </a:pPr>
            <a:r>
              <a:rPr kumimoji="0" lang="en-GB" altLang="en-US" sz="18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Yes, unless you already have English and Maths at Grade 4, GCSE retakes will be built into your timetable.</a:t>
            </a:r>
          </a:p>
          <a:p>
            <a:pPr marL="0" marR="0" lvl="0" indent="0" algn="l" defTabSz="685800" rtl="0" eaLnBrk="1" fontAlgn="base" latinLnBrk="0" hangingPunct="1">
              <a:lnSpc>
                <a:spcPct val="90%"/>
              </a:lnSpc>
              <a:spcBef>
                <a:spcPts val="750"/>
              </a:spcBef>
              <a:spcAft>
                <a:spcPct val="0%"/>
              </a:spcAft>
              <a:buClrTx/>
              <a:buSzTx/>
              <a:buFont typeface="Arial" panose="020B0604020202020204" pitchFamily="34" charset="0"/>
              <a:buNone/>
              <a:tabLst/>
              <a:defRPr/>
            </a:pPr>
            <a:r>
              <a:rPr kumimoji="0" lang="en-GB" altLang="en-US" sz="1800"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What is college life like? </a:t>
            </a:r>
          </a:p>
          <a:p>
            <a:pPr marL="0" marR="0" lvl="0" indent="0" algn="l" defTabSz="685800" rtl="0" eaLnBrk="1" fontAlgn="base" latinLnBrk="0" hangingPunct="1">
              <a:lnSpc>
                <a:spcPct val="90%"/>
              </a:lnSpc>
              <a:spcBef>
                <a:spcPts val="750"/>
              </a:spcBef>
              <a:spcAft>
                <a:spcPct val="0%"/>
              </a:spcAft>
              <a:buClrTx/>
              <a:buSzTx/>
              <a:buFont typeface="Arial" panose="020B0604020202020204" pitchFamily="34" charset="0"/>
              <a:buNone/>
              <a:tabLst/>
              <a:defRPr/>
            </a:pPr>
            <a:r>
              <a:rPr kumimoji="0" lang="en-GB" altLang="en-US" sz="18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College is an adult learning environment. We will support you in all aspects of your learning, however as an adult learner we want you take responsibility for your learning.  You will have to ensure you are organised and adhere to all assessment deadlines.</a:t>
            </a:r>
          </a:p>
          <a:p>
            <a:pPr marL="0" marR="0" lvl="0" indent="0" algn="l" defTabSz="685800" rtl="0" eaLnBrk="1" fontAlgn="base" latinLnBrk="0" hangingPunct="1">
              <a:lnSpc>
                <a:spcPct val="90%"/>
              </a:lnSpc>
              <a:spcBef>
                <a:spcPts val="750"/>
              </a:spcBef>
              <a:spcAft>
                <a:spcPct val="0%"/>
              </a:spcAft>
              <a:buClrTx/>
              <a:buSzTx/>
              <a:buFont typeface="Arial" panose="020B0604020202020204" pitchFamily="34" charset="0"/>
              <a:buNone/>
              <a:tabLst/>
              <a:defRPr/>
            </a:pPr>
            <a:r>
              <a:rPr kumimoji="0" lang="en-GB" altLang="en-US" sz="1800"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Will my attendance and punctuality be monitored? </a:t>
            </a:r>
          </a:p>
          <a:p>
            <a:pPr marL="0" marR="0" lvl="0" indent="0" algn="l" defTabSz="685800" rtl="0" eaLnBrk="1" fontAlgn="base" latinLnBrk="0" hangingPunct="1">
              <a:lnSpc>
                <a:spcPct val="90%"/>
              </a:lnSpc>
              <a:spcBef>
                <a:spcPts val="750"/>
              </a:spcBef>
              <a:spcAft>
                <a:spcPct val="0%"/>
              </a:spcAft>
              <a:buClrTx/>
              <a:buSzTx/>
              <a:buFont typeface="Arial" panose="020B0604020202020204" pitchFamily="34" charset="0"/>
              <a:buNone/>
              <a:tabLst/>
              <a:defRPr/>
            </a:pPr>
            <a:r>
              <a:rPr kumimoji="0" lang="en-GB" altLang="en-US" sz="19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Yes the Hair &amp; Beauty department instil the highest regards for attendance and punctuality as this is required in the workplace.  Your tutor will monitor your attendance weekly.</a:t>
            </a:r>
          </a:p>
          <a:p>
            <a:pPr marL="0" marR="0" lvl="0" indent="0" algn="l" defTabSz="685800" rtl="0" eaLnBrk="1" fontAlgn="base" latinLnBrk="0" hangingPunct="1">
              <a:lnSpc>
                <a:spcPct val="90%"/>
              </a:lnSpc>
              <a:spcBef>
                <a:spcPts val="750"/>
              </a:spcBef>
              <a:spcAft>
                <a:spcPct val="0%"/>
              </a:spcAft>
              <a:buClrTx/>
              <a:buSzTx/>
              <a:buFont typeface="Arial" panose="020B0604020202020204" pitchFamily="34" charset="0"/>
              <a:buNone/>
              <a:tabLst/>
              <a:defRPr/>
            </a:pPr>
            <a:r>
              <a:rPr kumimoji="0" lang="en-GB" altLang="en-US" sz="1900"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Can I access extra help at college?</a:t>
            </a:r>
          </a:p>
          <a:p>
            <a:pPr marL="0" marR="0" lvl="0" indent="0" algn="l" defTabSz="685800" rtl="0" eaLnBrk="1" fontAlgn="base" latinLnBrk="0" hangingPunct="1">
              <a:lnSpc>
                <a:spcPct val="90%"/>
              </a:lnSpc>
              <a:spcBef>
                <a:spcPts val="750"/>
              </a:spcBef>
              <a:spcAft>
                <a:spcPct val="0%"/>
              </a:spcAft>
              <a:buClrTx/>
              <a:buSzTx/>
              <a:buFont typeface="Arial" panose="020B0604020202020204" pitchFamily="34" charset="0"/>
              <a:buNone/>
              <a:tabLst/>
              <a:defRPr/>
            </a:pPr>
            <a:r>
              <a:rPr kumimoji="0" lang="en-GB" altLang="en-US" sz="19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Yes, speak with your tutor at enrolment, induction or throughout any part of your course to gain extra help. </a:t>
            </a:r>
          </a:p>
          <a:p>
            <a:pPr marL="171450" marR="0" lvl="0" indent="-171450" algn="l" defTabSz="685800" rtl="0" eaLnBrk="1" fontAlgn="base" latinLnBrk="0" hangingPunct="1">
              <a:lnSpc>
                <a:spcPct val="90%"/>
              </a:lnSpc>
              <a:spcBef>
                <a:spcPts val="750"/>
              </a:spcBef>
              <a:spcAft>
                <a:spcPct val="0%"/>
              </a:spcAft>
              <a:buClrTx/>
              <a:buSzTx/>
              <a:buFont typeface="Arial" panose="020B0604020202020204" pitchFamily="34" charset="0"/>
              <a:buChar char="•"/>
              <a:tabLst/>
              <a:defRPr/>
            </a:pPr>
            <a:endParaRPr kumimoji="0" lang="en-GB" altLang="en-US" sz="20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171450" marR="0" lvl="0" indent="-171450" algn="l" defTabSz="685800" rtl="0" eaLnBrk="1" fontAlgn="base" latinLnBrk="0" hangingPunct="1">
              <a:lnSpc>
                <a:spcPct val="90%"/>
              </a:lnSpc>
              <a:spcBef>
                <a:spcPts val="750"/>
              </a:spcBef>
              <a:spcAft>
                <a:spcPct val="0%"/>
              </a:spcAft>
              <a:buClrTx/>
              <a:buSzTx/>
              <a:buFont typeface="Arial" panose="020B0604020202020204" pitchFamily="34" charset="0"/>
              <a:buChar char="•"/>
              <a:tabLst/>
              <a:defRPr/>
            </a:pPr>
            <a:endParaRPr kumimoji="0" lang="en-GB" altLang="en-US" sz="20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00178898"/>
      </p:ext>
    </p:extLst>
  </p:cSld>
  <p:clrMapOvr>
    <a:masterClrMapping/>
  </p:clrMapOvr>
</p:sld>
</file>

<file path=ppt/theme/theme1.xml><?xml version="1.0" encoding="utf-8"?>
<a:theme xmlns:a="http://purl.oclc.org/ooxml/drawingml/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
                <a:satMod val="105%"/>
                <a:tint val="67%"/>
              </a:schemeClr>
            </a:gs>
            <a:gs pos="50%">
              <a:schemeClr val="phClr">
                <a:lumMod val="105%"/>
                <a:satMod val="103%"/>
                <a:tint val="73%"/>
              </a:schemeClr>
            </a:gs>
            <a:gs pos="100%">
              <a:schemeClr val="phClr">
                <a:lumMod val="105%"/>
                <a:satMod val="109%"/>
                <a:tint val="81%"/>
              </a:schemeClr>
            </a:gs>
          </a:gsLst>
          <a:lin ang="5400000" scaled="0"/>
        </a:gradFill>
        <a:gradFill rotWithShape="1">
          <a:gsLst>
            <a:gs pos="0%">
              <a:schemeClr val="phClr">
                <a:satMod val="103%"/>
                <a:lumMod val="102%"/>
                <a:tint val="94%"/>
              </a:schemeClr>
            </a:gs>
            <a:gs pos="50%">
              <a:schemeClr val="phClr">
                <a:satMod val="110%"/>
                <a:lumMod val="100%"/>
                <a:shade val="100%"/>
              </a:schemeClr>
            </a:gs>
            <a:gs pos="100%">
              <a:schemeClr val="phClr">
                <a:lumMod val="99%"/>
                <a:satMod val="120%"/>
                <a:shade val="78%"/>
              </a:schemeClr>
            </a:gs>
          </a:gsLst>
          <a:lin ang="5400000" scaled="0"/>
        </a:gradFill>
      </a:fillStyleLst>
      <a:lnStyleLst>
        <a:ln w="6350" cap="flat" cmpd="sng" algn="ctr">
          <a:solidFill>
            <a:schemeClr val="phClr"/>
          </a:solidFill>
          <a:prstDash val="solid"/>
          <a:miter lim="800%"/>
        </a:ln>
        <a:ln w="12700" cap="flat" cmpd="sng" algn="ctr">
          <a:solidFill>
            <a:schemeClr val="phClr"/>
          </a:solidFill>
          <a:prstDash val="solid"/>
          <a:miter lim="800%"/>
        </a:ln>
        <a:ln w="19050" cap="flat" cmpd="sng" algn="ctr">
          <a:solidFill>
            <a:schemeClr val="phClr"/>
          </a:solidFill>
          <a:prstDash val="solid"/>
          <a:miter lim="800%"/>
        </a:ln>
      </a:lnStyleLst>
      <a:effectStyleLst>
        <a:effectStyle>
          <a:effectLst/>
        </a:effectStyle>
        <a:effectStyle>
          <a:effectLst/>
        </a:effectStyle>
        <a:effectStyle>
          <a:effectLst>
            <a:outerShdw blurRad="57150" dist="19050" dir="5400000" algn="ctr" rotWithShape="0">
              <a:srgbClr val="000000">
                <a:alpha val="63%"/>
              </a:srgbClr>
            </a:outerShdw>
          </a:effectLst>
        </a:effectStyle>
      </a:effectStyleLst>
      <a:bgFillStyleLst>
        <a:solidFill>
          <a:schemeClr val="phClr"/>
        </a:solidFill>
        <a:solidFill>
          <a:schemeClr val="phClr">
            <a:tint val="95%"/>
            <a:satMod val="170%"/>
          </a:schemeClr>
        </a:solidFill>
        <a:gradFill rotWithShape="1">
          <a:gsLst>
            <a:gs pos="0%">
              <a:schemeClr val="phClr">
                <a:tint val="93%"/>
                <a:satMod val="150%"/>
                <a:shade val="98%"/>
                <a:lumMod val="102%"/>
              </a:schemeClr>
            </a:gs>
            <a:gs pos="50%">
              <a:schemeClr val="phClr">
                <a:tint val="98%"/>
                <a:satMod val="130%"/>
                <a:shade val="90%"/>
                <a:lumMod val="103%"/>
              </a:schemeClr>
            </a:gs>
            <a:gs pos="100%">
              <a:schemeClr val="phClr">
                <a:shade val="63%"/>
                <a:satMod val="12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purl.oclc.org/ooxml/officeDocument/extendedProperties" xmlns:vt="http://purl.oclc.org/ooxml/officeDocument/docPropsVTypes">
  <Template/>
  <TotalTime>202</TotalTime>
  <Words>565</Words>
  <Application>Microsoft Office PowerPoint</Application>
  <PresentationFormat>On-screen Show (4:3)</PresentationFormat>
  <Paragraphs>82</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 Light</vt:lpstr>
      <vt:lpstr>Calibri</vt:lpstr>
      <vt:lpstr>Tahoma</vt:lpstr>
      <vt:lpstr>Wingdings</vt:lpstr>
      <vt:lpstr>1_Office Theme</vt:lpstr>
      <vt:lpstr>PowerPoint Presentation</vt:lpstr>
      <vt:lpstr>Course Summary</vt:lpstr>
      <vt:lpstr>Units of study…</vt:lpstr>
      <vt:lpstr>PowerPoint Presentation</vt:lpstr>
      <vt:lpstr>Additional Activities/ Qualifications…</vt:lpstr>
      <vt:lpstr>Where do I progress?</vt:lpstr>
      <vt:lpstr>PowerPoint Presentation</vt:lpstr>
    </vt:vector>
  </TitlesOfParts>
  <Company>Weymouth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Presentation on the  First Diploma in Sport Course</dc:title>
  <dc:creator>laura_rashleigh</dc:creator>
  <cp:lastModifiedBy>Anissa Lee</cp:lastModifiedBy>
  <cp:revision>24</cp:revision>
  <dcterms:created xsi:type="dcterms:W3CDTF">2009-04-27T16:29:23Z</dcterms:created>
  <dcterms:modified xsi:type="dcterms:W3CDTF">2020-05-28T15:11:39Z</dcterms:modified>
</cp:coreProperties>
</file>