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 id="2147483660" r:id="rId2"/>
  </p:sldMasterIdLst>
  <p:sldIdLst>
    <p:sldId id="264" r:id="rId3"/>
    <p:sldId id="263" r:id="rId4"/>
    <p:sldId id="265" r:id="rId5"/>
    <p:sldId id="266" r:id="rId6"/>
    <p:sldId id="261"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5.987%" autoAdjust="0"/>
    <p:restoredTop sz="94.66%"/>
  </p:normalViewPr>
  <p:slideViewPr>
    <p:cSldViewPr snapToGrid="0">
      <p:cViewPr varScale="1">
        <p:scale>
          <a:sx n="49" d="100"/>
          <a:sy n="49" d="100"/>
        </p:scale>
        <p:origin x="9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tableStyles" Target="tableStyles.xml"/><Relationship Id="rId3" Type="http://purl.oclc.org/ooxml/officeDocument/relationships/slide" Target="slides/slide1.xml"/><Relationship Id="rId7" Type="http://purl.oclc.org/ooxml/officeDocument/relationships/slide" Target="slides/slide5.xml"/><Relationship Id="rId12" Type="http://purl.oclc.org/ooxml/officeDocument/relationships/theme" Target="theme/theme1.xml"/><Relationship Id="rId2" Type="http://purl.oclc.org/ooxml/officeDocument/relationships/slideMaster" Target="slideMasters/slideMaster2.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viewProps" Target="viewProps.xml"/><Relationship Id="rId5" Type="http://purl.oclc.org/ooxml/officeDocument/relationships/slide" Target="slides/slide3.xml"/><Relationship Id="rId10" Type="http://purl.oclc.org/ooxml/officeDocument/relationships/presProps" Target="presProps.xml"/><Relationship Id="rId4" Type="http://purl.oclc.org/ooxml/officeDocument/relationships/slide" Target="slides/slide2.xml"/><Relationship Id="rId9" Type="http://purl.oclc.org/ooxml/officeDocument/relationships/slide" Target="slides/slide7.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4A05D7-572A-4D15-BCBA-907D530A202C}"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2488909963"/>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4A05D7-572A-4D15-BCBA-907D530A202C}"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3597193481"/>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4A05D7-572A-4D15-BCBA-907D530A202C}"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2664921689"/>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529620685"/>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714917902"/>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4090201320"/>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280304914"/>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534A3-A0B6-4F22-8294-6F9FE9E7F032}"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843769301"/>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534A3-A0B6-4F22-8294-6F9FE9E7F032}"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34361108"/>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34A3-A0B6-4F22-8294-6F9FE9E7F032}"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266685524"/>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30536559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4A05D7-572A-4D15-BCBA-907D530A202C}"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2729744264"/>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056355211"/>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545527815"/>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80827595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4A05D7-572A-4D15-BCBA-907D530A202C}"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3102662246"/>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4A05D7-572A-4D15-BCBA-907D530A202C}"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1608627373"/>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4A05D7-572A-4D15-BCBA-907D530A202C}"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517919136"/>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4A05D7-572A-4D15-BCBA-907D530A202C}"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620308349"/>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A05D7-572A-4D15-BCBA-907D530A202C}"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82578103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4A05D7-572A-4D15-BCBA-907D530A202C}"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2920796984"/>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4A05D7-572A-4D15-BCBA-907D530A202C}"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A9C8E-6541-4284-B6A0-C8C7F99A6A7A}" type="slidenum">
              <a:rPr lang="en-GB" smtClean="0"/>
              <a:t>‹#›</a:t>
            </a:fld>
            <a:endParaRPr lang="en-GB"/>
          </a:p>
        </p:txBody>
      </p:sp>
    </p:spTree>
    <p:extLst>
      <p:ext uri="{BB962C8B-B14F-4D97-AF65-F5344CB8AC3E}">
        <p14:creationId xmlns:p14="http://schemas.microsoft.com/office/powerpoint/2010/main" val="2176888720"/>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19.xml"/><Relationship Id="rId3" Type="http://purl.oclc.org/ooxml/officeDocument/relationships/slideLayout" Target="../slideLayouts/slideLayout14.xml"/><Relationship Id="rId7" Type="http://purl.oclc.org/ooxml/officeDocument/relationships/slideLayout" Target="../slideLayouts/slideLayout18.xml"/><Relationship Id="rId12" Type="http://purl.oclc.org/ooxml/officeDocument/relationships/theme" Target="../theme/theme2.xml"/><Relationship Id="rId2" Type="http://purl.oclc.org/ooxml/officeDocument/relationships/slideLayout" Target="../slideLayouts/slideLayout13.xml"/><Relationship Id="rId1" Type="http://purl.oclc.org/ooxml/officeDocument/relationships/slideLayout" Target="../slideLayouts/slideLayout12.xml"/><Relationship Id="rId6" Type="http://purl.oclc.org/ooxml/officeDocument/relationships/slideLayout" Target="../slideLayouts/slideLayout17.xml"/><Relationship Id="rId11" Type="http://purl.oclc.org/ooxml/officeDocument/relationships/slideLayout" Target="../slideLayouts/slideLayout22.xml"/><Relationship Id="rId5" Type="http://purl.oclc.org/ooxml/officeDocument/relationships/slideLayout" Target="../slideLayouts/slideLayout16.xml"/><Relationship Id="rId10" Type="http://purl.oclc.org/ooxml/officeDocument/relationships/slideLayout" Target="../slideLayouts/slideLayout21.xml"/><Relationship Id="rId4" Type="http://purl.oclc.org/ooxml/officeDocument/relationships/slideLayout" Target="../slideLayouts/slideLayout15.xml"/><Relationship Id="rId9" Type="http://purl.oclc.org/ooxml/officeDocument/relationships/slideLayout" Target="../slideLayouts/slideLayout20.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7B4A05D7-572A-4D15-BCBA-907D530A202C}"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F2A9C8E-6541-4284-B6A0-C8C7F99A6A7A}" type="slidenum">
              <a:rPr lang="en-GB" smtClean="0"/>
              <a:t>‹#›</a:t>
            </a:fld>
            <a:endParaRPr lang="en-GB"/>
          </a:p>
        </p:txBody>
      </p:sp>
    </p:spTree>
    <p:extLst>
      <p:ext uri="{BB962C8B-B14F-4D97-AF65-F5344CB8AC3E}">
        <p14:creationId xmlns:p14="http://schemas.microsoft.com/office/powerpoint/2010/main" val="156906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9E534A3-A0B6-4F22-8294-6F9FE9E7F032}"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81C78561-E3B5-4860-84D4-2646C0A81649}" type="slidenum">
              <a:rPr lang="en-GB" smtClean="0"/>
              <a:t>‹#›</a:t>
            </a:fld>
            <a:endParaRPr lang="en-GB"/>
          </a:p>
        </p:txBody>
      </p:sp>
    </p:spTree>
    <p:extLst>
      <p:ext uri="{BB962C8B-B14F-4D97-AF65-F5344CB8AC3E}">
        <p14:creationId xmlns:p14="http://schemas.microsoft.com/office/powerpoint/2010/main" val="601971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eg"/><Relationship Id="rId2" Type="http://purl.oclc.org/ooxml/officeDocument/relationships/image" Target="../media/image1.jpg"/><Relationship Id="rId1" Type="http://purl.oclc.org/ooxml/officeDocument/relationships/slideLayout" Target="../slideLayouts/slideLayout18.xml"/></Relationships>
</file>

<file path=ppt/slides/_rels/slide2.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1.jpg"/><Relationship Id="rId1" Type="http://purl.oclc.org/ooxml/officeDocument/relationships/slideLayout" Target="../slideLayouts/slideLayout18.xml"/></Relationships>
</file>

<file path=ppt/slides/_rels/slide3.xml.rels><?xml version="1.0" encoding="UTF-8" standalone="yes"?>
<Relationships xmlns="http://schemas.openxmlformats.org/package/2006/relationships"><Relationship Id="rId3" Type="http://purl.oclc.org/ooxml/officeDocument/relationships/image" Target="../media/image4.jpeg"/><Relationship Id="rId2" Type="http://purl.oclc.org/ooxml/officeDocument/relationships/image" Target="../media/image1.jpg"/><Relationship Id="rId1" Type="http://purl.oclc.org/ooxml/officeDocument/relationships/slideLayout" Target="../slideLayouts/slideLayout18.xml"/></Relationships>
</file>

<file path=ppt/slides/_rels/slide4.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1.jpg"/><Relationship Id="rId1" Type="http://purl.oclc.org/ooxml/officeDocument/relationships/slideLayout" Target="../slideLayouts/slideLayout18.xml"/></Relationships>
</file>

<file path=ppt/slides/_rels/slide5.xml.rels><?xml version="1.0" encoding="UTF-8" standalone="yes"?>
<Relationships xmlns="http://schemas.openxmlformats.org/package/2006/relationships"><Relationship Id="rId2" Type="http://purl.oclc.org/ooxml/officeDocument/relationships/image" Target="../media/image6.jpeg"/><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3" Type="http://purl.oclc.org/ooxml/officeDocument/relationships/image" Target="../media/image7.jpeg"/><Relationship Id="rId2" Type="http://purl.oclc.org/ooxml/officeDocument/relationships/image" Target="../media/image1.jpg"/><Relationship Id="rId1" Type="http://purl.oclc.org/ooxml/officeDocument/relationships/slideLayout" Target="../slideLayouts/slideLayout18.xml"/></Relationships>
</file>

<file path=ppt/slides/_rels/slide7.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18.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8127523-D6C2-4210-9049-5ECE96F21776}"/>
              </a:ext>
            </a:extLst>
          </p:cNvPr>
          <p:cNvSpPr txBox="1">
            <a:spLocks/>
          </p:cNvSpPr>
          <p:nvPr/>
        </p:nvSpPr>
        <p:spPr>
          <a:xfrm>
            <a:off x="1523999" y="1096918"/>
            <a:ext cx="9144000" cy="1620982"/>
          </a:xfrm>
          <a:prstGeom prst="rect">
            <a:avLst/>
          </a:prstGeom>
        </p:spPr>
        <p:txBody>
          <a:bodyPr vert="horz" lIns="91440" tIns="45720" rIns="91440" bIns="45720" rtlCol="0" anchor="b">
            <a:normAutofit fontScale="97.5%" lnSpcReduction="10%"/>
          </a:bodyPr>
          <a:lstStyle>
            <a:lvl1pPr algn="ctr" defTabSz="914400" rtl="0" eaLnBrk="1" latinLnBrk="0" hangingPunct="1">
              <a:lnSpc>
                <a:spcPct val="9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
              </a:lnSpc>
              <a:spcBef>
                <a:spcPct val="0%"/>
              </a:spcBef>
              <a:spcAft>
                <a:spcPts val="0"/>
              </a:spcAft>
              <a:buClrTx/>
              <a:buSzTx/>
              <a:buFontTx/>
              <a:buNone/>
              <a:tabLst/>
              <a:defRPr/>
            </a:pPr>
            <a:r>
              <a:rPr kumimoji="0" lang="en-GB"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Level 3 Diploma in Women's Hairdressing</a:t>
            </a:r>
            <a:endParaRPr kumimoji="0" lang="en-GB" sz="6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9" name="Subtitle 2">
            <a:extLst>
              <a:ext uri="{FF2B5EF4-FFF2-40B4-BE49-F238E27FC236}">
                <a16:creationId xmlns:a16="http://schemas.microsoft.com/office/drawing/2014/main" id="{9B556813-BA66-4F1B-977C-73AB83E64A30}"/>
              </a:ext>
            </a:extLst>
          </p:cNvPr>
          <p:cNvSpPr txBox="1">
            <a:spLocks/>
          </p:cNvSpPr>
          <p:nvPr/>
        </p:nvSpPr>
        <p:spPr>
          <a:xfrm>
            <a:off x="1524000" y="2842952"/>
            <a:ext cx="9144000" cy="581891"/>
          </a:xfrm>
          <a:prstGeom prst="rect">
            <a:avLst/>
          </a:prstGeom>
        </p:spPr>
        <p:txBody>
          <a:bodyPr vert="horz" lIns="91440" tIns="45720" rIns="91440" bIns="45720" rtlCol="0">
            <a:normAutofit/>
          </a:bodyPr>
          <a:lstStyle>
            <a:lvl1pPr marL="0" indent="0" algn="ctr" defTabSz="914400" rtl="0" eaLnBrk="1" latinLnBrk="0" hangingPunct="1">
              <a:lnSpc>
                <a:spcPct val="9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Progression presentation</a:t>
            </a:r>
          </a:p>
        </p:txBody>
      </p:sp>
      <p:pic>
        <p:nvPicPr>
          <p:cNvPr id="10" name="Picture 9">
            <a:extLst>
              <a:ext uri="{FF2B5EF4-FFF2-40B4-BE49-F238E27FC236}">
                <a16:creationId xmlns:a16="http://schemas.microsoft.com/office/drawing/2014/main" id="{F340EEDA-541E-4B24-AD1D-5B6464E1F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040" y="3424843"/>
            <a:ext cx="3189919" cy="2647112"/>
          </a:xfrm>
          <a:prstGeom prst="rect">
            <a:avLst/>
          </a:prstGeom>
        </p:spPr>
      </p:pic>
    </p:spTree>
    <p:extLst>
      <p:ext uri="{BB962C8B-B14F-4D97-AF65-F5344CB8AC3E}">
        <p14:creationId xmlns:p14="http://schemas.microsoft.com/office/powerpoint/2010/main" val="4159577823"/>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A13C6A1-ADE7-4F29-BE2E-7115B1EB1115}"/>
              </a:ext>
            </a:extLst>
          </p:cNvPr>
          <p:cNvSpPr txBox="1">
            <a:spLocks/>
          </p:cNvSpPr>
          <p:nvPr/>
        </p:nvSpPr>
        <p:spPr>
          <a:xfrm>
            <a:off x="694509" y="984464"/>
            <a:ext cx="10515600" cy="2247641"/>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ctr"/>
            <a:r>
              <a:rPr lang="en-GB" b="1" dirty="0">
                <a:effectLst>
                  <a:outerShdw blurRad="38100" dist="38100" dir="2700000" algn="tl">
                    <a:srgbClr val="000000">
                      <a:alpha val="43.137%"/>
                    </a:srgbClr>
                  </a:outerShdw>
                </a:effectLst>
              </a:rPr>
              <a:t>Course summary </a:t>
            </a:r>
          </a:p>
        </p:txBody>
      </p:sp>
      <p:sp>
        <p:nvSpPr>
          <p:cNvPr id="9" name="Content Placeholder 4">
            <a:extLst>
              <a:ext uri="{FF2B5EF4-FFF2-40B4-BE49-F238E27FC236}">
                <a16:creationId xmlns:a16="http://schemas.microsoft.com/office/drawing/2014/main" id="{3DED088E-58DF-4BDD-9197-73914EBB1D46}"/>
              </a:ext>
            </a:extLst>
          </p:cNvPr>
          <p:cNvSpPr txBox="1">
            <a:spLocks/>
          </p:cNvSpPr>
          <p:nvPr/>
        </p:nvSpPr>
        <p:spPr>
          <a:xfrm>
            <a:off x="838200" y="1280160"/>
            <a:ext cx="10515600" cy="4896803"/>
          </a:xfrm>
          <a:prstGeom prst="rect">
            <a:avLst/>
          </a:prstGeom>
        </p:spPr>
        <p:txBody>
          <a:bodyPr>
            <a:normAutofit fontScale="85%"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dirty="0"/>
          </a:p>
          <a:p>
            <a:pPr marL="0" indent="0">
              <a:buFont typeface="Arial" panose="020B0604020202020204" pitchFamily="34" charset="0"/>
              <a:buNone/>
            </a:pPr>
            <a:endParaRPr lang="en-GB" sz="2000" b="1" dirty="0"/>
          </a:p>
          <a:p>
            <a:r>
              <a:rPr lang="en-GB" sz="2000" b="1" dirty="0"/>
              <a:t>Progression from Level two is essential, you will also need to have completed your function skills or GCSEs and have a good attendance record.</a:t>
            </a:r>
          </a:p>
          <a:p>
            <a:pPr marL="0" indent="0">
              <a:buFont typeface="Arial" panose="020B0604020202020204" pitchFamily="34" charset="0"/>
              <a:buNone/>
            </a:pPr>
            <a:endParaRPr lang="en-GB" sz="2000" b="1" dirty="0"/>
          </a:p>
          <a:p>
            <a:r>
              <a:rPr lang="en-GB" sz="2000" b="1" dirty="0"/>
              <a:t>You will be required to complete a trades test to prove your skills and readiness for the next level.</a:t>
            </a:r>
          </a:p>
          <a:p>
            <a:pPr marL="0" indent="0">
              <a:buFont typeface="Arial" panose="020B0604020202020204" pitchFamily="34" charset="0"/>
              <a:buNone/>
            </a:pPr>
            <a:endParaRPr lang="en-GB" sz="2000" b="1" dirty="0"/>
          </a:p>
          <a:p>
            <a:r>
              <a:rPr lang="en-GB" sz="2000" b="1" dirty="0"/>
              <a:t>The course is one year long</a:t>
            </a:r>
          </a:p>
          <a:p>
            <a:pPr marL="0" indent="0">
              <a:buFont typeface="Arial" panose="020B0604020202020204" pitchFamily="34" charset="0"/>
              <a:buNone/>
            </a:pPr>
            <a:endParaRPr lang="en-GB" sz="2000" b="1" dirty="0"/>
          </a:p>
          <a:p>
            <a:r>
              <a:rPr lang="en-GB" sz="2000" b="1" dirty="0"/>
              <a:t>You will complete practical assessment, assignments and exams over the year. The practical assessments will take place in a realistic working environment.</a:t>
            </a:r>
          </a:p>
          <a:p>
            <a:pPr marL="0" indent="0">
              <a:buFont typeface="Arial" panose="020B0604020202020204" pitchFamily="34" charset="0"/>
              <a:buNone/>
            </a:pPr>
            <a:endParaRPr lang="en-GB" sz="2000" b="1" dirty="0"/>
          </a:p>
          <a:p>
            <a:r>
              <a:rPr lang="en-GB" sz="2000" b="1" dirty="0"/>
              <a:t>You will develop a range of skills, techniques, personal qualities and attitudes essential for the hairdressing industry.</a:t>
            </a:r>
          </a:p>
          <a:p>
            <a:endParaRPr lang="en-GB" sz="2000" b="1" dirty="0"/>
          </a:p>
          <a:p>
            <a:r>
              <a:rPr lang="en-GB" sz="2000" b="1" dirty="0"/>
              <a:t>The qualification is nationally recognised and you will be work ready as a Junior stylist on completion</a:t>
            </a:r>
            <a:r>
              <a:rPr lang="en-GB" sz="2000" dirty="0"/>
              <a:t>.</a:t>
            </a:r>
          </a:p>
          <a:p>
            <a:endParaRPr lang="en-GB" dirty="0"/>
          </a:p>
        </p:txBody>
      </p:sp>
      <p:pic>
        <p:nvPicPr>
          <p:cNvPr id="10" name="Picture 9">
            <a:extLst>
              <a:ext uri="{FF2B5EF4-FFF2-40B4-BE49-F238E27FC236}">
                <a16:creationId xmlns:a16="http://schemas.microsoft.com/office/drawing/2014/main" id="{D3D9FA4B-5736-4FD8-9FFF-F76337A34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890" y="681037"/>
            <a:ext cx="1211492" cy="1044862"/>
          </a:xfrm>
          <a:prstGeom prst="rect">
            <a:avLst/>
          </a:prstGeom>
        </p:spPr>
      </p:pic>
    </p:spTree>
    <p:extLst>
      <p:ext uri="{BB962C8B-B14F-4D97-AF65-F5344CB8AC3E}">
        <p14:creationId xmlns:p14="http://schemas.microsoft.com/office/powerpoint/2010/main" val="3592268455"/>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766AE7-7150-453E-9487-AD802E2E1D52}"/>
              </a:ext>
            </a:extLst>
          </p:cNvPr>
          <p:cNvSpPr txBox="1">
            <a:spLocks/>
          </p:cNvSpPr>
          <p:nvPr/>
        </p:nvSpPr>
        <p:spPr>
          <a:xfrm>
            <a:off x="1478280" y="2606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Light" panose="020F0302020204030204"/>
                <a:ea typeface="+mj-ea"/>
                <a:cs typeface="+mj-cs"/>
              </a:rPr>
              <a:t>Units you will cover</a:t>
            </a:r>
          </a:p>
        </p:txBody>
      </p:sp>
      <p:sp>
        <p:nvSpPr>
          <p:cNvPr id="6" name="Content Placeholder 2">
            <a:extLst>
              <a:ext uri="{FF2B5EF4-FFF2-40B4-BE49-F238E27FC236}">
                <a16:creationId xmlns:a16="http://schemas.microsoft.com/office/drawing/2014/main" id="{6F3DC22C-6E3C-4DDB-81B3-1B5AB17B7A42}"/>
              </a:ext>
            </a:extLst>
          </p:cNvPr>
          <p:cNvSpPr txBox="1">
            <a:spLocks/>
          </p:cNvSpPr>
          <p:nvPr/>
        </p:nvSpPr>
        <p:spPr>
          <a:xfrm>
            <a:off x="1478280" y="172112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Health &amp; safety </a:t>
            </a:r>
          </a:p>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Advanced Client consultation</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Creative cutting</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 Creative Colouring </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Advanced perming techniques </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Creative hair design </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Promote products and services </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Colour correction</a:t>
            </a:r>
          </a:p>
        </p:txBody>
      </p:sp>
      <p:pic>
        <p:nvPicPr>
          <p:cNvPr id="7" name="Picture 6">
            <a:extLst>
              <a:ext uri="{FF2B5EF4-FFF2-40B4-BE49-F238E27FC236}">
                <a16:creationId xmlns:a16="http://schemas.microsoft.com/office/drawing/2014/main" id="{E787E5F1-40D9-4C62-AF9D-A9F3C7C9F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959" y="1515291"/>
            <a:ext cx="3599960" cy="4661672"/>
          </a:xfrm>
          <a:prstGeom prst="round2DiagRect">
            <a:avLst>
              <a:gd name="adj1" fmla="val 16667"/>
              <a:gd name="adj2" fmla="val 20565"/>
            </a:avLst>
          </a:prstGeom>
          <a:ln w="88900" cap="sq">
            <a:solidFill>
              <a:srgbClr val="FFFFFF"/>
            </a:solidFill>
            <a:miter lim="800%"/>
          </a:ln>
          <a:effectLst>
            <a:outerShdw blurRad="254000" algn="tl" rotWithShape="0">
              <a:srgbClr val="000000">
                <a:alpha val="43%"/>
              </a:srgbClr>
            </a:outerShdw>
          </a:effectLst>
        </p:spPr>
      </p:pic>
    </p:spTree>
    <p:extLst>
      <p:ext uri="{BB962C8B-B14F-4D97-AF65-F5344CB8AC3E}">
        <p14:creationId xmlns:p14="http://schemas.microsoft.com/office/powerpoint/2010/main" val="650125208"/>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7488-57ED-4BDC-B258-454DA152C0BF}"/>
              </a:ext>
            </a:extLst>
          </p:cNvPr>
          <p:cNvSpPr txBox="1">
            <a:spLocks/>
          </p:cNvSpPr>
          <p:nvPr/>
        </p:nvSpPr>
        <p:spPr>
          <a:xfrm>
            <a:off x="-2208326" y="-367363"/>
            <a:ext cx="10515600" cy="2480397"/>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Light" panose="020F0302020204030204"/>
                <a:ea typeface="+mj-ea"/>
                <a:cs typeface="+mj-cs"/>
              </a:rPr>
              <a:t>Industry experience</a:t>
            </a:r>
          </a:p>
        </p:txBody>
      </p:sp>
      <p:sp>
        <p:nvSpPr>
          <p:cNvPr id="3" name="Content Placeholder 2">
            <a:extLst>
              <a:ext uri="{FF2B5EF4-FFF2-40B4-BE49-F238E27FC236}">
                <a16:creationId xmlns:a16="http://schemas.microsoft.com/office/drawing/2014/main" id="{FB1EC88C-FC23-4D5C-9551-F868285F177A}"/>
              </a:ext>
            </a:extLst>
          </p:cNvPr>
          <p:cNvSpPr txBox="1">
            <a:spLocks/>
          </p:cNvSpPr>
          <p:nvPr/>
        </p:nvSpPr>
        <p:spPr>
          <a:xfrm>
            <a:off x="838200" y="986913"/>
            <a:ext cx="10515600" cy="5304127"/>
          </a:xfrm>
          <a:prstGeom prst="rect">
            <a:avLst/>
          </a:prstGeom>
        </p:spPr>
        <p:txBody>
          <a:bodyPr vert="horz" lIns="91440" tIns="45720" rIns="91440" bIns="45720" rtlCol="0">
            <a:normAutofit fontScale="70%"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During Level three we will provide as much industry experience for you as possible, this could include:</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
              </a:lnSpc>
              <a:spcBef>
                <a:spcPts val="1000"/>
              </a:spcBef>
              <a:spcAft>
                <a:spcPts val="0"/>
              </a:spcAft>
              <a:buClrTx/>
              <a:buSzTx/>
              <a:buFontTx/>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Guest speakers</a:t>
            </a:r>
          </a:p>
          <a:p>
            <a:pPr marL="228600" marR="0" lvl="0" indent="-228600" algn="l" defTabSz="914400" rtl="0" eaLnBrk="1" fontAlgn="auto" latinLnBrk="0" hangingPunct="1">
              <a:lnSpc>
                <a:spcPct val="90%"/>
              </a:lnSpc>
              <a:spcBef>
                <a:spcPts val="1000"/>
              </a:spcBef>
              <a:spcAft>
                <a:spcPts val="0"/>
              </a:spcAft>
              <a:buClrTx/>
              <a:buSzTx/>
              <a:buFontTx/>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In-house competitions</a:t>
            </a:r>
          </a:p>
          <a:p>
            <a:pPr marL="228600" marR="0" lvl="0" indent="-228600" algn="l" defTabSz="914400" rtl="0" eaLnBrk="1" fontAlgn="auto" latinLnBrk="0" hangingPunct="1">
              <a:lnSpc>
                <a:spcPct val="90%"/>
              </a:lnSpc>
              <a:spcBef>
                <a:spcPts val="1000"/>
              </a:spcBef>
              <a:spcAft>
                <a:spcPts val="0"/>
              </a:spcAft>
              <a:buClrTx/>
              <a:buSzTx/>
              <a:buFontTx/>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annual show</a:t>
            </a:r>
          </a:p>
          <a:p>
            <a:pPr marL="228600" marR="0" lvl="0" indent="-228600" algn="l" defTabSz="914400" rtl="0" eaLnBrk="1" fontAlgn="auto" latinLnBrk="0" hangingPunct="1">
              <a:lnSpc>
                <a:spcPct val="90%"/>
              </a:lnSpc>
              <a:spcBef>
                <a:spcPts val="1000"/>
              </a:spcBef>
              <a:spcAft>
                <a:spcPts val="0"/>
              </a:spcAft>
              <a:buClrTx/>
              <a:buSzTx/>
              <a:buFontTx/>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Workshops </a:t>
            </a:r>
          </a:p>
          <a:p>
            <a:pPr marL="228600" marR="0" lvl="0" indent="-228600" algn="l" defTabSz="914400" rtl="0" eaLnBrk="1" fontAlgn="auto" latinLnBrk="0" hangingPunct="1">
              <a:lnSpc>
                <a:spcPct val="90%"/>
              </a:lnSpc>
              <a:spcBef>
                <a:spcPts val="1000"/>
              </a:spcBef>
              <a:spcAft>
                <a:spcPts val="0"/>
              </a:spcAft>
              <a:buClrTx/>
              <a:buSzTx/>
              <a:buFontTx/>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Trip and visits</a:t>
            </a:r>
          </a:p>
          <a:p>
            <a:pPr marL="228600" marR="0" lvl="0" indent="-228600" algn="l" defTabSz="914400" rtl="0" eaLnBrk="1" fontAlgn="auto" latinLnBrk="0" hangingPunct="1">
              <a:lnSpc>
                <a:spcPct val="90%"/>
              </a:lnSpc>
              <a:spcBef>
                <a:spcPts val="1000"/>
              </a:spcBef>
              <a:spcAft>
                <a:spcPts val="0"/>
              </a:spcAft>
              <a:buClrTx/>
              <a:buSzTx/>
              <a:buFontTx/>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will also be required to do work experience and source a placement to carry this out</a:t>
            </a:r>
          </a:p>
          <a:p>
            <a:pPr marL="0" marR="0" lvl="0" indent="0" algn="l" defTabSz="914400" rtl="0" eaLnBrk="1" fontAlgn="auto" latinLnBrk="0" hangingPunct="1">
              <a:lnSpc>
                <a:spcPct val="9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encourage you to find a employment in a salon, this could be as a junior or doing voluntary work in a salon setting. Although this is not compulsory, it is highly recommended.</a:t>
            </a:r>
          </a:p>
        </p:txBody>
      </p:sp>
      <p:pic>
        <p:nvPicPr>
          <p:cNvPr id="4" name="Picture 3">
            <a:extLst>
              <a:ext uri="{FF2B5EF4-FFF2-40B4-BE49-F238E27FC236}">
                <a16:creationId xmlns:a16="http://schemas.microsoft.com/office/drawing/2014/main" id="{5261B3AA-8968-4366-9642-0B25CB673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848" y="1894303"/>
            <a:ext cx="4098175" cy="2307734"/>
          </a:xfrm>
          <a:prstGeom prst="rect">
            <a:avLst/>
          </a:prstGeom>
          <a:ln w="127000" cap="rnd">
            <a:solidFill>
              <a:srgbClr val="FFFFFF"/>
            </a:solidFill>
          </a:ln>
          <a:effectLst>
            <a:outerShdw blurRad="76200" dist="95250" dir="10500000" sx="97%" sy="23%" kx="900000" algn="br" rotWithShape="0">
              <a:srgbClr val="000000">
                <a:alpha val="2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2128890"/>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Progression</a:t>
            </a:r>
          </a:p>
        </p:txBody>
      </p:sp>
      <p:sp>
        <p:nvSpPr>
          <p:cNvPr id="3" name="Content Placeholder 2"/>
          <p:cNvSpPr>
            <a:spLocks noGrp="1"/>
          </p:cNvSpPr>
          <p:nvPr>
            <p:ph idx="1"/>
          </p:nvPr>
        </p:nvSpPr>
        <p:spPr>
          <a:xfrm>
            <a:off x="838200" y="1571105"/>
            <a:ext cx="10515600" cy="4605858"/>
          </a:xfrm>
        </p:spPr>
        <p:txBody>
          <a:bodyPr>
            <a:normAutofit fontScale="55%" lnSpcReduction="20%"/>
          </a:bodyPr>
          <a:lstStyle/>
          <a:p>
            <a:r>
              <a:rPr lang="en-GB" b="1" dirty="0"/>
              <a:t>After Level three is completed you may consider the following:</a:t>
            </a:r>
          </a:p>
          <a:p>
            <a:endParaRPr lang="en-GB" dirty="0"/>
          </a:p>
          <a:p>
            <a:pPr marL="0" indent="0">
              <a:buNone/>
            </a:pPr>
            <a:r>
              <a:rPr lang="en-GB" dirty="0"/>
              <a:t>-Barbering </a:t>
            </a:r>
          </a:p>
          <a:p>
            <a:pPr marL="0" indent="0">
              <a:buNone/>
            </a:pPr>
            <a:r>
              <a:rPr lang="en-GB" dirty="0"/>
              <a:t>-Employment in a salon</a:t>
            </a:r>
          </a:p>
          <a:p>
            <a:pPr marL="0" indent="0">
              <a:buNone/>
            </a:pPr>
            <a:r>
              <a:rPr lang="en-GB" dirty="0"/>
              <a:t>-Mobile hairdressing</a:t>
            </a:r>
          </a:p>
          <a:p>
            <a:endParaRPr lang="en-GB" dirty="0"/>
          </a:p>
          <a:p>
            <a:r>
              <a:rPr lang="en-GB" b="1" dirty="0"/>
              <a:t>When you have experienced the industry you could also consider:</a:t>
            </a:r>
          </a:p>
          <a:p>
            <a:pPr marL="0" indent="0">
              <a:buNone/>
            </a:pPr>
            <a:endParaRPr lang="en-GB" dirty="0"/>
          </a:p>
          <a:p>
            <a:pPr marL="0" indent="0">
              <a:buNone/>
            </a:pPr>
            <a:r>
              <a:rPr lang="en-GB" dirty="0"/>
              <a:t>-Cruise liners</a:t>
            </a:r>
          </a:p>
          <a:p>
            <a:pPr marL="0" indent="0">
              <a:buNone/>
            </a:pPr>
            <a:r>
              <a:rPr lang="en-GB" dirty="0"/>
              <a:t>-Hairdressing manufacturers (rep)</a:t>
            </a:r>
          </a:p>
          <a:p>
            <a:pPr marL="0" indent="0">
              <a:buNone/>
            </a:pPr>
            <a:r>
              <a:rPr lang="en-GB" dirty="0"/>
              <a:t>-Teaching</a:t>
            </a:r>
          </a:p>
          <a:p>
            <a:pPr marL="0" indent="0">
              <a:buNone/>
            </a:pPr>
            <a:r>
              <a:rPr lang="en-GB" dirty="0"/>
              <a:t>-Specialist work such as hair extensions or trichology.</a:t>
            </a:r>
          </a:p>
          <a:p>
            <a:pPr marL="0" indent="0">
              <a:buNone/>
            </a:pPr>
            <a:endParaRPr lang="en-GB" dirty="0"/>
          </a:p>
          <a:p>
            <a:pPr marL="0" indent="0">
              <a:buNone/>
            </a:pPr>
            <a:endParaRPr lang="en-GB" dirty="0"/>
          </a:p>
          <a:p>
            <a:pPr marL="0" indent="0">
              <a:buNone/>
            </a:pPr>
            <a:endParaRPr lang="en-GB" dirty="0"/>
          </a:p>
          <a:p>
            <a:pPr marL="0" indent="0">
              <a:buNone/>
            </a:pPr>
            <a:r>
              <a:rPr lang="en-GB" b="1" i="1" dirty="0"/>
              <a:t>There are many exciting career routes in the hairdressing industry, and you will be continually learning new skills and techniques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396" y="365125"/>
            <a:ext cx="3618807" cy="4854633"/>
          </a:xfrm>
          <a:prstGeom prst="ellipse">
            <a:avLst/>
          </a:prstGeom>
          <a:ln w="63500" cap="rnd">
            <a:solidFill>
              <a:srgbClr val="333333"/>
            </a:solidFill>
          </a:ln>
          <a:effectLst>
            <a:outerShdw blurRad="381000" dist="292100" dir="5400000" sx="-80%" sy="-18%" rotWithShape="0">
              <a:srgbClr val="000000">
                <a:alpha val="22%"/>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60968197"/>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25DF-DA17-4873-B177-9293665288E6}"/>
              </a:ext>
            </a:extLst>
          </p:cNvPr>
          <p:cNvSpPr txBox="1">
            <a:spLocks/>
          </p:cNvSpPr>
          <p:nvPr/>
        </p:nvSpPr>
        <p:spPr>
          <a:xfrm>
            <a:off x="779835" y="579133"/>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b="1" dirty="0">
                <a:effectLst>
                  <a:outerShdw blurRad="38100" dist="38100" dir="2700000" algn="tl">
                    <a:srgbClr val="000000">
                      <a:alpha val="43.137%"/>
                    </a:srgbClr>
                  </a:outerShdw>
                </a:effectLst>
              </a:rPr>
              <a:t>Progression</a:t>
            </a:r>
          </a:p>
        </p:txBody>
      </p:sp>
      <p:sp>
        <p:nvSpPr>
          <p:cNvPr id="3" name="Content Placeholder 2">
            <a:extLst>
              <a:ext uri="{FF2B5EF4-FFF2-40B4-BE49-F238E27FC236}">
                <a16:creationId xmlns:a16="http://schemas.microsoft.com/office/drawing/2014/main" id="{560D76CB-C1BB-42E1-844C-5CB08478AB04}"/>
              </a:ext>
            </a:extLst>
          </p:cNvPr>
          <p:cNvSpPr txBox="1">
            <a:spLocks/>
          </p:cNvSpPr>
          <p:nvPr/>
        </p:nvSpPr>
        <p:spPr>
          <a:xfrm>
            <a:off x="838200" y="1361482"/>
            <a:ext cx="10515600" cy="4605858"/>
          </a:xfrm>
          <a:prstGeom prst="rect">
            <a:avLst/>
          </a:prstGeom>
        </p:spPr>
        <p:txBody>
          <a:bodyPr>
            <a:normAutofit fontScale="55%"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After Level three is completed you may consider the following:</a:t>
            </a:r>
          </a:p>
          <a:p>
            <a:endParaRPr lang="en-GB" dirty="0"/>
          </a:p>
          <a:p>
            <a:pPr marL="0" indent="0">
              <a:buFont typeface="Arial" panose="020B0604020202020204" pitchFamily="34" charset="0"/>
              <a:buNone/>
            </a:pPr>
            <a:r>
              <a:rPr lang="en-GB" dirty="0"/>
              <a:t>-Barbering </a:t>
            </a:r>
          </a:p>
          <a:p>
            <a:pPr marL="0" indent="0">
              <a:buFont typeface="Arial" panose="020B0604020202020204" pitchFamily="34" charset="0"/>
              <a:buNone/>
            </a:pPr>
            <a:r>
              <a:rPr lang="en-GB" dirty="0"/>
              <a:t>-Employment in a salon</a:t>
            </a:r>
          </a:p>
          <a:p>
            <a:pPr marL="0" indent="0">
              <a:buFont typeface="Arial" panose="020B0604020202020204" pitchFamily="34" charset="0"/>
              <a:buNone/>
            </a:pPr>
            <a:r>
              <a:rPr lang="en-GB" dirty="0"/>
              <a:t>-Mobile hairdressing</a:t>
            </a:r>
          </a:p>
          <a:p>
            <a:endParaRPr lang="en-GB" dirty="0"/>
          </a:p>
          <a:p>
            <a:r>
              <a:rPr lang="en-GB" b="1" dirty="0"/>
              <a:t>When you have experienced the industry you could also consider: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-Cruise liners</a:t>
            </a:r>
          </a:p>
          <a:p>
            <a:pPr marL="0" indent="0">
              <a:buFont typeface="Arial" panose="020B0604020202020204" pitchFamily="34" charset="0"/>
              <a:buNone/>
            </a:pPr>
            <a:r>
              <a:rPr lang="en-GB" dirty="0"/>
              <a:t>-Hairdressing manufacturers (rep)</a:t>
            </a:r>
          </a:p>
          <a:p>
            <a:pPr marL="0" indent="0">
              <a:buFont typeface="Arial" panose="020B0604020202020204" pitchFamily="34" charset="0"/>
              <a:buNone/>
            </a:pPr>
            <a:r>
              <a:rPr lang="en-GB" dirty="0"/>
              <a:t>-Teaching</a:t>
            </a:r>
          </a:p>
          <a:p>
            <a:pPr marL="0" indent="0">
              <a:buFont typeface="Arial" panose="020B0604020202020204" pitchFamily="34" charset="0"/>
              <a:buNone/>
            </a:pPr>
            <a:r>
              <a:rPr lang="en-GB" dirty="0"/>
              <a:t>-Specialist work such as hair extensions or trichology.</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There are many exciting career routes in the hairdressing industry, and you will be continually learning new skills and techniques</a:t>
            </a:r>
          </a:p>
          <a:p>
            <a:pPr marL="0" indent="0">
              <a:buFont typeface="Arial" panose="020B0604020202020204" pitchFamily="34" charset="0"/>
              <a:buNone/>
            </a:pPr>
            <a:endParaRPr lang="en-GB" dirty="0"/>
          </a:p>
        </p:txBody>
      </p:sp>
      <p:pic>
        <p:nvPicPr>
          <p:cNvPr id="4" name="Picture 3">
            <a:extLst>
              <a:ext uri="{FF2B5EF4-FFF2-40B4-BE49-F238E27FC236}">
                <a16:creationId xmlns:a16="http://schemas.microsoft.com/office/drawing/2014/main" id="{FA3317A9-6533-47F9-AA0E-1A3A4763E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1530" y="1361482"/>
            <a:ext cx="2677466" cy="3591823"/>
          </a:xfrm>
          <a:prstGeom prst="ellipse">
            <a:avLst/>
          </a:prstGeom>
          <a:ln w="63500" cap="rnd">
            <a:solidFill>
              <a:srgbClr val="333333"/>
            </a:solidFill>
          </a:ln>
          <a:effectLst>
            <a:outerShdw blurRad="381000" dist="292100" dir="5400000" sx="-80%" sy="-18%" rotWithShape="0">
              <a:srgbClr val="000000">
                <a:alpha val="22%"/>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1229000"/>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40AD-B8E3-49F7-B864-5141807605DD}"/>
              </a:ext>
            </a:extLst>
          </p:cNvPr>
          <p:cNvSpPr txBox="1">
            <a:spLocks/>
          </p:cNvSpPr>
          <p:nvPr/>
        </p:nvSpPr>
        <p:spPr>
          <a:xfrm>
            <a:off x="682558" y="929329"/>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ctr"/>
            <a:r>
              <a:rPr lang="en-GB" altLang="en-US" b="1" u="sng" dirty="0">
                <a:effectLst>
                  <a:outerShdw blurRad="38100" dist="38100" dir="2700000" algn="tl">
                    <a:srgbClr val="000000">
                      <a:alpha val="43.137%"/>
                    </a:srgbClr>
                  </a:outerShdw>
                </a:effectLst>
                <a:latin typeface="Calibri" panose="020F0502020204030204" pitchFamily="34" charset="0"/>
              </a:rPr>
              <a:t>Frequently Asked Questions</a:t>
            </a:r>
            <a:endParaRPr lang="en-GB"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48B79D9-9256-4705-971E-CB1D543707D3}"/>
              </a:ext>
            </a:extLst>
          </p:cNvPr>
          <p:cNvSpPr txBox="1">
            <a:spLocks/>
          </p:cNvSpPr>
          <p:nvPr/>
        </p:nvSpPr>
        <p:spPr>
          <a:xfrm>
            <a:off x="838200" y="1767259"/>
            <a:ext cx="10515600" cy="4351338"/>
          </a:xfrm>
          <a:prstGeom prst="rect">
            <a:avLst/>
          </a:prstGeom>
        </p:spPr>
        <p:txBody>
          <a:bodyPr>
            <a:normAutofit fontScale="92.5%" lnSpcReduction="20%"/>
          </a:bodyPr>
          <a:lst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t>How many days a week will I be at college? </a:t>
            </a:r>
          </a:p>
          <a:p>
            <a:pPr lvl="1"/>
            <a:r>
              <a:rPr lang="en-GB" altLang="en-US" sz="1700" dirty="0"/>
              <a:t>Approximately 3 days a week in college and one independent study day.</a:t>
            </a:r>
          </a:p>
          <a:p>
            <a:r>
              <a:rPr lang="en-GB" altLang="en-US" sz="2000" dirty="0"/>
              <a:t>Will I have to purchase additional kit? </a:t>
            </a:r>
          </a:p>
          <a:p>
            <a:pPr lvl="1"/>
            <a:r>
              <a:rPr lang="en-GB" altLang="en-US" sz="1700" dirty="0"/>
              <a:t>Yes, this is approximately £150,  you may need to replace any lost/broken kit from L2 and will be discussed at enrolment.</a:t>
            </a:r>
          </a:p>
          <a:p>
            <a:r>
              <a:rPr lang="en-GB" altLang="en-US" sz="2000" dirty="0"/>
              <a:t>Will I have the opportunity to resit my GCSEs? </a:t>
            </a:r>
          </a:p>
          <a:p>
            <a:pPr lvl="1"/>
            <a:r>
              <a:rPr lang="en-GB" altLang="en-US" sz="1700" dirty="0"/>
              <a:t>Yes, unless you already have English and Maths at Grade 4, GCSE retakes will be built into your timetable.</a:t>
            </a:r>
          </a:p>
          <a:p>
            <a:r>
              <a:rPr lang="en-GB" altLang="en-US" sz="2000" dirty="0"/>
              <a:t>What is college life like? </a:t>
            </a:r>
          </a:p>
          <a:p>
            <a:pPr lvl="1"/>
            <a:r>
              <a:rPr lang="en-GB" altLang="en-US" sz="1700" dirty="0"/>
              <a:t>College is an adult learning environment. We will support you in all aspects of your learning, however as an adult learner we want you take responsibility for your learning.  You will have to ensure you are organised and adhere to all assessment deadlines.</a:t>
            </a:r>
          </a:p>
          <a:p>
            <a:r>
              <a:rPr lang="en-GB" altLang="en-US" sz="2000" dirty="0"/>
              <a:t>Will my attendance and punctuality be monitored? </a:t>
            </a:r>
          </a:p>
          <a:p>
            <a:pPr lvl="1"/>
            <a:r>
              <a:rPr lang="en-GB" altLang="en-US" sz="1700" dirty="0"/>
              <a:t>Yes the hair department instil the highest regards for attendance and punctuality as this is required in the workplace.  Your tutor will monitor your attendance weekly.</a:t>
            </a:r>
          </a:p>
          <a:p>
            <a:r>
              <a:rPr lang="en-GB" altLang="en-US" sz="2000" dirty="0"/>
              <a:t>Can I access extra help at college?</a:t>
            </a:r>
          </a:p>
          <a:p>
            <a:pPr lvl="1"/>
            <a:r>
              <a:rPr lang="en-GB" altLang="en-US" sz="1700" dirty="0"/>
              <a:t>Yes, speak with your tutor at enrolment, induction or throughout any part of your course to gain extra help</a:t>
            </a:r>
            <a:endParaRPr lang="en-GB" dirty="0"/>
          </a:p>
        </p:txBody>
      </p:sp>
    </p:spTree>
    <p:extLst>
      <p:ext uri="{BB962C8B-B14F-4D97-AF65-F5344CB8AC3E}">
        <p14:creationId xmlns:p14="http://schemas.microsoft.com/office/powerpoint/2010/main" val="3576303562"/>
      </p:ext>
    </p:extLst>
  </p:cSld>
  <p:clrMapOvr>
    <a:masterClrMapping/>
  </p:clrMapOvr>
</p:sld>
</file>

<file path=ppt/theme/theme1.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130</TotalTime>
  <Words>606</Words>
  <Application>Microsoft Office PowerPoint</Application>
  <PresentationFormat>Widescreen</PresentationFormat>
  <Paragraphs>85</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Progression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VRQ L3 hairdressing</dc:title>
  <dc:creator>Lauren Vine</dc:creator>
  <cp:lastModifiedBy>Anissa Lee</cp:lastModifiedBy>
  <cp:revision>16</cp:revision>
  <dcterms:created xsi:type="dcterms:W3CDTF">2020-05-07T09:43:48Z</dcterms:created>
  <dcterms:modified xsi:type="dcterms:W3CDTF">2020-05-28T15:01:26Z</dcterms:modified>
</cp:coreProperties>
</file>