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purl.oclc.org/ooxml/officeDocument/relationships/extendedProperties" Target="docProps/app.xml"/><Relationship Id="rId2" Type="http://schemas.openxmlformats.org/package/2006/relationships/metadata/core-properties" Target="docProps/core.xml"/><Relationship Id="rId1" Type="http://purl.oclc.org/ooxml/officeDocument/relationships/officeDocument" Target="ppt/presentation.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718" r:id="rId1"/>
  </p:sldMasterIdLst>
  <p:sldIdLst>
    <p:sldId id="267" r:id="rId2"/>
    <p:sldId id="268" r:id="rId3"/>
    <p:sldId id="269" r:id="rId4"/>
    <p:sldId id="270" r:id="rId5"/>
    <p:sldId id="271" r:id="rId6"/>
    <p:sldId id="272" r:id="rId7"/>
    <p:sldId id="273"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p:normalViewPr horzBarState="maximized">
    <p:restoredLeft sz="15.014%" autoAdjust="0"/>
    <p:restoredTop sz="94.66%"/>
  </p:normalViewPr>
  <p:slideViewPr>
    <p:cSldViewPr>
      <p:cViewPr varScale="1">
        <p:scale>
          <a:sx n="114" d="100"/>
          <a:sy n="114" d="100"/>
        </p:scale>
        <p:origin x="156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3" Type="http://purl.oclc.org/ooxml/officeDocument/relationships/slide" Target="slides/slide2.xml"/><Relationship Id="rId7" Type="http://purl.oclc.org/ooxml/officeDocument/relationships/slide" Target="slides/slide6.xml"/><Relationship Id="rId12" Type="http://purl.oclc.org/ooxml/officeDocument/relationships/tableStyles" Target="tableStyles.xml"/><Relationship Id="rId2" Type="http://purl.oclc.org/ooxml/officeDocument/relationships/slide" Target="slides/slide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theme" Target="theme/theme1.xml"/><Relationship Id="rId5" Type="http://purl.oclc.org/ooxml/officeDocument/relationships/slide" Target="slides/slide4.xml"/><Relationship Id="rId10" Type="http://purl.oclc.org/ooxml/officeDocument/relationships/viewProps" Target="viewProps.xml"/><Relationship Id="rId4" Type="http://purl.oclc.org/ooxml/officeDocument/relationships/slide" Target="slides/slide3.xml"/><Relationship Id="rId9" Type="http://purl.oclc.org/ooxml/officeDocument/relationships/presProps" Target="presProps.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4171652076"/>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2984896551"/>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4062410268"/>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922724165"/>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2643536628"/>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D8020-643E-42F1-BE78-8760CA45F009}"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299084290"/>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D8020-643E-42F1-BE78-8760CA45F009}" type="datetimeFigureOut">
              <a:rPr lang="en-GB" smtClean="0"/>
              <a:t>22/05/2020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748049123"/>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D8020-643E-42F1-BE78-8760CA45F009}" type="datetimeFigureOut">
              <a:rPr lang="en-GB" smtClean="0"/>
              <a:t>22/05/2020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883128874"/>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D8020-643E-42F1-BE78-8760CA45F009}" type="datetimeFigureOut">
              <a:rPr lang="en-GB" smtClean="0"/>
              <a:t>22/05/2020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815407035"/>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42986773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832272366"/>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B6AD8020-643E-42F1-BE78-8760CA45F009}" type="datetimeFigureOut">
              <a:rPr lang="en-GB" smtClean="0"/>
              <a:t>22/05/2020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0F7B6DC0-37CE-41CE-861E-EC0D023B9DF0}" type="slidenum">
              <a:rPr lang="en-GB" smtClean="0"/>
              <a:t>‹#›</a:t>
            </a:fld>
            <a:endParaRPr lang="en-GB"/>
          </a:p>
        </p:txBody>
      </p:sp>
    </p:spTree>
    <p:extLst>
      <p:ext uri="{BB962C8B-B14F-4D97-AF65-F5344CB8AC3E}">
        <p14:creationId xmlns:p14="http://schemas.microsoft.com/office/powerpoint/2010/main" val="41248021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jpeg"/><Relationship Id="rId2" Type="http://purl.oclc.org/ooxml/officeDocument/relationships/image" Target="../media/image1.jpg"/><Relationship Id="rId1" Type="http://purl.oclc.org/ooxml/officeDocument/relationships/slideLayout" Target="../slideLayouts/slideLayout1.xml"/><Relationship Id="rId4" Type="http://purl.oclc.org/ooxml/officeDocument/relationships/image" Target="../media/image3.png"/></Relationships>
</file>

<file path=ppt/slides/_rels/slide2.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4.jpg"/><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2" Type="http://purl.oclc.org/ooxml/officeDocument/relationships/image" Target="../media/image4.jpg"/><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3" Type="http://purl.oclc.org/ooxml/officeDocument/relationships/image" Target="../media/image6.jpeg"/><Relationship Id="rId2" Type="http://purl.oclc.org/ooxml/officeDocument/relationships/image" Target="../media/image4.jpg"/><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3" Type="http://purl.oclc.org/ooxml/officeDocument/relationships/image" Target="../media/image7.jpeg"/><Relationship Id="rId2" Type="http://purl.oclc.org/ooxml/officeDocument/relationships/image" Target="../media/image4.jpg"/><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3" Type="http://purl.oclc.org/ooxml/officeDocument/relationships/image" Target="../media/image8.png"/><Relationship Id="rId2" Type="http://purl.oclc.org/ooxml/officeDocument/relationships/image" Target="../media/image4.jpg"/><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2" Type="http://purl.oclc.org/ooxml/officeDocument/relationships/image" Target="../media/image4.jp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FF43F5-1671-40F8-A25A-806A91754719}"/>
              </a:ext>
            </a:extLst>
          </p:cNvPr>
          <p:cNvSpPr txBox="1">
            <a:spLocks/>
          </p:cNvSpPr>
          <p:nvPr/>
        </p:nvSpPr>
        <p:spPr>
          <a:xfrm>
            <a:off x="514350" y="2387736"/>
            <a:ext cx="8353425" cy="2082528"/>
          </a:xfrm>
          <a:prstGeom prst="rect">
            <a:avLst/>
          </a:prstGeom>
        </p:spPr>
        <p:txBody>
          <a:bodyPr vert="horz" lIns="91440" tIns="45720" rIns="91440" bIns="45720" rtlCol="0" anchor="b">
            <a:normAutofit fontScale="85%" lnSpcReduction="20%"/>
          </a:bodyPr>
          <a:lstStyle>
            <a:lvl1pPr algn="ctr" defTabSz="914400" rtl="0" eaLnBrk="1" latinLnBrk="0" hangingPunct="1">
              <a:lnSpc>
                <a:spcPct val="90%"/>
              </a:lnSpc>
              <a:spcBef>
                <a:spcPct val="0%"/>
              </a:spcBef>
              <a:buNone/>
              <a:defRPr sz="6000" kern="1200">
                <a:solidFill>
                  <a:schemeClr val="tx1"/>
                </a:solidFill>
                <a:latin typeface="+mj-lt"/>
                <a:ea typeface="+mj-ea"/>
                <a:cs typeface="+mj-cs"/>
              </a:defRPr>
            </a:lvl1pPr>
          </a:lstStyle>
          <a:p>
            <a:pPr fontAlgn="auto">
              <a:spcAft>
                <a:spcPts val="0"/>
              </a:spcAft>
            </a:pPr>
            <a:r>
              <a:rPr lang="en-GB" altLang="en-US" dirty="0"/>
              <a:t>VRQ Level 2 Diploma in Hairdressing – Part Time</a:t>
            </a:r>
            <a:br>
              <a:rPr lang="en-GB" altLang="en-US" dirty="0"/>
            </a:br>
            <a:endParaRPr lang="en-GB" altLang="en-US" dirty="0"/>
          </a:p>
          <a:p>
            <a:pPr fontAlgn="auto">
              <a:spcAft>
                <a:spcPts val="0"/>
              </a:spcAft>
            </a:pPr>
            <a:r>
              <a:rPr lang="en-GB" altLang="en-US" sz="1800" dirty="0"/>
              <a:t>Course Leader – Suzanne Scott</a:t>
            </a:r>
            <a:endParaRPr lang="en-GB" altLang="en-US" dirty="0"/>
          </a:p>
        </p:txBody>
      </p:sp>
      <p:pic>
        <p:nvPicPr>
          <p:cNvPr id="5" name="Picture 1">
            <a:extLst>
              <a:ext uri="{FF2B5EF4-FFF2-40B4-BE49-F238E27FC236}">
                <a16:creationId xmlns:a16="http://schemas.microsoft.com/office/drawing/2014/main" id="{D5F30D46-5604-4CB7-90AA-5FD0E0DE81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27749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2">
            <a:extLst>
              <a:ext uri="{FF2B5EF4-FFF2-40B4-BE49-F238E27FC236}">
                <a16:creationId xmlns:a16="http://schemas.microsoft.com/office/drawing/2014/main" id="{85BDB783-EFC0-42BF-A521-AAD5222E3A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0613" y="133350"/>
            <a:ext cx="2697162"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4114138447"/>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9D650A-9479-4237-90D7-BB81A40A730F}"/>
              </a:ext>
            </a:extLst>
          </p:cNvPr>
          <p:cNvSpPr txBox="1">
            <a:spLocks/>
          </p:cNvSpPr>
          <p:nvPr/>
        </p:nvSpPr>
        <p:spPr>
          <a:xfrm>
            <a:off x="628650" y="692696"/>
            <a:ext cx="7886700" cy="903288"/>
          </a:xfrm>
          <a:prstGeom prst="rect">
            <a:avLst/>
          </a:prstGeom>
        </p:spPr>
        <p:txBody>
          <a:bodyPr vert="horz" lIns="91440" tIns="45720" rIns="91440" bIns="45720"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algn="ctr" fontAlgn="auto">
              <a:spcAft>
                <a:spcPts val="0"/>
              </a:spcAft>
            </a:pPr>
            <a:r>
              <a:rPr lang="en-GB" altLang="en-US" b="1" u="sng" dirty="0"/>
              <a:t>Mature Adult Learning</a:t>
            </a:r>
          </a:p>
        </p:txBody>
      </p:sp>
      <p:sp>
        <p:nvSpPr>
          <p:cNvPr id="5" name="Content Placeholder 2">
            <a:extLst>
              <a:ext uri="{FF2B5EF4-FFF2-40B4-BE49-F238E27FC236}">
                <a16:creationId xmlns:a16="http://schemas.microsoft.com/office/drawing/2014/main" id="{25B3D06E-4826-4BBE-893A-A8F315FF27D8}"/>
              </a:ext>
            </a:extLst>
          </p:cNvPr>
          <p:cNvSpPr txBox="1">
            <a:spLocks/>
          </p:cNvSpPr>
          <p:nvPr/>
        </p:nvSpPr>
        <p:spPr>
          <a:xfrm>
            <a:off x="628650" y="1595984"/>
            <a:ext cx="7886700" cy="3187700"/>
          </a:xfrm>
          <a:prstGeom prst="rect">
            <a:avLst/>
          </a:prstGeom>
        </p:spPr>
        <p:txBody>
          <a:bodyPr vert="horz" lIns="91440" tIns="45720" rIns="91440" bIns="45720" rtlCol="0">
            <a:normAutofit fontScale="77.5%" lnSpcReduction="20%"/>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altLang="en-US" dirty="0"/>
              <a:t>This course is aimed for people aged 19+  </a:t>
            </a:r>
          </a:p>
          <a:p>
            <a:pPr fontAlgn="auto">
              <a:spcAft>
                <a:spcPts val="0"/>
              </a:spcAft>
            </a:pPr>
            <a:r>
              <a:rPr lang="en-GB" altLang="en-US" dirty="0"/>
              <a:t>The time tables are set within school times (9:30am to 2:45pm) to unable you to drop off and pick up your children from school.</a:t>
            </a:r>
          </a:p>
          <a:p>
            <a:pPr fontAlgn="auto">
              <a:spcAft>
                <a:spcPts val="0"/>
              </a:spcAft>
            </a:pPr>
            <a:r>
              <a:rPr lang="en-GB" altLang="en-US" dirty="0"/>
              <a:t>You will have full support from tutor / course leader</a:t>
            </a:r>
          </a:p>
          <a:p>
            <a:pPr fontAlgn="auto">
              <a:spcAft>
                <a:spcPts val="0"/>
              </a:spcAft>
            </a:pPr>
            <a:r>
              <a:rPr lang="en-GB" altLang="en-US" dirty="0"/>
              <a:t>We have good links with employers to aid employment at the end of the course</a:t>
            </a:r>
          </a:p>
          <a:p>
            <a:pPr fontAlgn="auto">
              <a:spcAft>
                <a:spcPts val="0"/>
              </a:spcAft>
            </a:pPr>
            <a:r>
              <a:rPr lang="en-GB" altLang="en-US" dirty="0"/>
              <a:t>Student financial support can be discussed on a personal level.</a:t>
            </a:r>
          </a:p>
          <a:p>
            <a:pPr fontAlgn="auto">
              <a:spcAft>
                <a:spcPts val="0"/>
              </a:spcAft>
            </a:pPr>
            <a:r>
              <a:rPr lang="en-GB" altLang="en-US" dirty="0"/>
              <a:t>Options for childcare support can be explored with our student support services.</a:t>
            </a:r>
          </a:p>
          <a:p>
            <a:pPr fontAlgn="auto">
              <a:spcAft>
                <a:spcPts val="0"/>
              </a:spcAft>
            </a:pPr>
            <a:endParaRPr lang="en-GB" altLang="en-US" dirty="0"/>
          </a:p>
        </p:txBody>
      </p:sp>
      <p:pic>
        <p:nvPicPr>
          <p:cNvPr id="6" name="Picture 3">
            <a:extLst>
              <a:ext uri="{FF2B5EF4-FFF2-40B4-BE49-F238E27FC236}">
                <a16:creationId xmlns:a16="http://schemas.microsoft.com/office/drawing/2014/main" id="{748A2DAC-7674-4439-BC97-58FFE6CA3C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6649" y="4437112"/>
            <a:ext cx="1890702" cy="164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2908344358"/>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8AFD8B-FD07-469A-B870-8A8EA993443D}"/>
              </a:ext>
            </a:extLst>
          </p:cNvPr>
          <p:cNvSpPr txBox="1">
            <a:spLocks/>
          </p:cNvSpPr>
          <p:nvPr/>
        </p:nvSpPr>
        <p:spPr>
          <a:xfrm>
            <a:off x="611560" y="980728"/>
            <a:ext cx="8280920" cy="562537"/>
          </a:xfrm>
          <a:prstGeom prst="rect">
            <a:avLst/>
          </a:prstGeom>
        </p:spPr>
        <p:txBody>
          <a:bodyPr vert="horz" lIns="91440" tIns="45720" rIns="91440" bIns="45720" rtlCol="0" anchor="ctr">
            <a:normAutofit fontScale="92.5%" lnSpcReduction="20%"/>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fontAlgn="auto">
              <a:spcAft>
                <a:spcPts val="0"/>
              </a:spcAft>
            </a:pPr>
            <a:r>
              <a:rPr lang="en-GB" altLang="en-US" dirty="0"/>
              <a:t>Course Summary</a:t>
            </a:r>
          </a:p>
        </p:txBody>
      </p:sp>
      <p:sp>
        <p:nvSpPr>
          <p:cNvPr id="5" name="Content Placeholder 2">
            <a:extLst>
              <a:ext uri="{FF2B5EF4-FFF2-40B4-BE49-F238E27FC236}">
                <a16:creationId xmlns:a16="http://schemas.microsoft.com/office/drawing/2014/main" id="{2001FC19-2B45-4D03-9EFA-80EF0BB0EF28}"/>
              </a:ext>
            </a:extLst>
          </p:cNvPr>
          <p:cNvSpPr txBox="1">
            <a:spLocks/>
          </p:cNvSpPr>
          <p:nvPr/>
        </p:nvSpPr>
        <p:spPr>
          <a:xfrm>
            <a:off x="611560" y="2028479"/>
            <a:ext cx="8280920" cy="3888432"/>
          </a:xfrm>
          <a:prstGeom prst="rect">
            <a:avLst/>
          </a:prstGeom>
        </p:spPr>
        <p:txBody>
          <a:bodyPr vert="horz" lIns="91440" tIns="45720" rIns="91440" bIns="45720" rtlCol="0">
            <a:normAutofit fontScale="70%" lnSpcReduction="20%"/>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a:t>This nationally recognised qualification is delivered over 2 days for 34 weeks </a:t>
            </a:r>
          </a:p>
          <a:p>
            <a:pPr marL="0" indent="0" fontAlgn="auto">
              <a:spcAft>
                <a:spcPts val="0"/>
              </a:spcAft>
              <a:buFont typeface="Arial" panose="020B0604020202020204" pitchFamily="34" charset="0"/>
              <a:buNone/>
              <a:defRPr/>
            </a:pPr>
            <a:endParaRPr lang="en-GB"/>
          </a:p>
          <a:p>
            <a:pPr fontAlgn="auto">
              <a:spcAft>
                <a:spcPts val="0"/>
              </a:spcAft>
              <a:defRPr/>
            </a:pPr>
            <a:r>
              <a:rPr lang="en-GB"/>
              <a:t>There are 11 units to complete, each unit has an on-line exam, assignment and practical observations for you to achieve.</a:t>
            </a:r>
          </a:p>
          <a:p>
            <a:pPr marL="0" indent="0" fontAlgn="auto">
              <a:spcAft>
                <a:spcPts val="0"/>
              </a:spcAft>
              <a:buFont typeface="Arial" panose="020B0604020202020204" pitchFamily="34" charset="0"/>
              <a:buNone/>
              <a:defRPr/>
            </a:pPr>
            <a:endParaRPr lang="en-GB"/>
          </a:p>
          <a:p>
            <a:pPr fontAlgn="auto">
              <a:spcAft>
                <a:spcPts val="0"/>
              </a:spcAft>
              <a:defRPr/>
            </a:pPr>
            <a:r>
              <a:rPr lang="en-GB"/>
              <a:t>Each unit will be awarded a Pass, Merit or Distinction </a:t>
            </a:r>
          </a:p>
          <a:p>
            <a:pPr marL="0" indent="0" fontAlgn="auto">
              <a:spcAft>
                <a:spcPts val="0"/>
              </a:spcAft>
              <a:buFont typeface="Arial" panose="020B0604020202020204" pitchFamily="34" charset="0"/>
              <a:buNone/>
              <a:defRPr/>
            </a:pPr>
            <a:endParaRPr lang="en-GB"/>
          </a:p>
          <a:p>
            <a:pPr fontAlgn="auto">
              <a:spcAft>
                <a:spcPts val="0"/>
              </a:spcAft>
              <a:defRPr/>
            </a:pPr>
            <a:r>
              <a:rPr lang="en-GB"/>
              <a:t>You will develop a range of skills, techniques, personal qualities and attitudes essential for a career in the Hairdressing Industry</a:t>
            </a:r>
          </a:p>
          <a:p>
            <a:pPr fontAlgn="auto">
              <a:spcAft>
                <a:spcPts val="0"/>
              </a:spcAft>
              <a:defRPr/>
            </a:pPr>
            <a:endParaRPr lang="en-GB"/>
          </a:p>
          <a:p>
            <a:pPr fontAlgn="auto">
              <a:spcAft>
                <a:spcPts val="0"/>
              </a:spcAft>
              <a:defRPr/>
            </a:pPr>
            <a:r>
              <a:rPr lang="en-GB"/>
              <a:t>You will benefit from being taught by a well-qualified team of lecturers with substantial teaching and practical experience</a:t>
            </a:r>
            <a:endParaRPr lang="en-GB" dirty="0"/>
          </a:p>
        </p:txBody>
      </p:sp>
    </p:spTree>
    <p:extLst>
      <p:ext uri="{BB962C8B-B14F-4D97-AF65-F5344CB8AC3E}">
        <p14:creationId xmlns:p14="http://schemas.microsoft.com/office/powerpoint/2010/main" val="3168374185"/>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9AD0-A41D-4ACD-98F9-409A2B4E53C6}"/>
              </a:ext>
            </a:extLst>
          </p:cNvPr>
          <p:cNvSpPr txBox="1">
            <a:spLocks/>
          </p:cNvSpPr>
          <p:nvPr/>
        </p:nvSpPr>
        <p:spPr>
          <a:xfrm>
            <a:off x="395536" y="620688"/>
            <a:ext cx="7467600" cy="654050"/>
          </a:xfrm>
          <a:prstGeom prst="rect">
            <a:avLst/>
          </a:prstGeom>
        </p:spPr>
        <p:txBody>
          <a:bodyPr vert="horz" lIns="91440" tIns="45720" rIns="91440" bIns="45720" rtlCol="0" anchor="ctr">
            <a:normAutofit lnSpcReduction="10%"/>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fontAlgn="auto">
              <a:spcAft>
                <a:spcPts val="0"/>
              </a:spcAft>
            </a:pPr>
            <a:r>
              <a:rPr lang="en-GB" altLang="en-US" dirty="0"/>
              <a:t>Units of study…</a:t>
            </a:r>
          </a:p>
        </p:txBody>
      </p:sp>
      <p:sp>
        <p:nvSpPr>
          <p:cNvPr id="5" name="Content Placeholder 2">
            <a:extLst>
              <a:ext uri="{FF2B5EF4-FFF2-40B4-BE49-F238E27FC236}">
                <a16:creationId xmlns:a16="http://schemas.microsoft.com/office/drawing/2014/main" id="{AAE49DFA-B330-4D1B-9845-871599BDDB87}"/>
              </a:ext>
            </a:extLst>
          </p:cNvPr>
          <p:cNvSpPr txBox="1">
            <a:spLocks/>
          </p:cNvSpPr>
          <p:nvPr/>
        </p:nvSpPr>
        <p:spPr>
          <a:xfrm>
            <a:off x="1547664" y="1412776"/>
            <a:ext cx="7859216" cy="4590826"/>
          </a:xfrm>
          <a:prstGeom prst="rect">
            <a:avLst/>
          </a:prstGeom>
        </p:spPr>
        <p:txBody>
          <a:bodyPr vert="horz" lIns="91440" tIns="45720" rIns="91440" bIns="45720" rtlCol="0">
            <a:normAutofit lnSpcReduction="10%"/>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SzPct val="80%"/>
              <a:buFont typeface="Arial" panose="020B0604020202020204" pitchFamily="34" charset="0"/>
              <a:buAutoNum type="arabicPeriod"/>
            </a:pPr>
            <a:r>
              <a:rPr lang="en-GB" altLang="en-US" sz="2400" dirty="0"/>
              <a:t>Working in the Hairdressing industry</a:t>
            </a:r>
          </a:p>
          <a:p>
            <a:pPr marL="457200" indent="-457200" fontAlgn="auto">
              <a:spcAft>
                <a:spcPts val="0"/>
              </a:spcAft>
              <a:buSzPct val="80%"/>
              <a:buFont typeface="Arial" panose="020B0604020202020204" pitchFamily="34" charset="0"/>
              <a:buAutoNum type="arabicPeriod"/>
            </a:pPr>
            <a:r>
              <a:rPr lang="en-GB" altLang="en-US" sz="2400" dirty="0"/>
              <a:t>Health &amp; Safety</a:t>
            </a:r>
          </a:p>
          <a:p>
            <a:pPr marL="457200" indent="-457200" fontAlgn="auto">
              <a:spcAft>
                <a:spcPts val="0"/>
              </a:spcAft>
              <a:buSzPct val="80%"/>
              <a:buFont typeface="Arial" panose="020B0604020202020204" pitchFamily="34" charset="0"/>
              <a:buAutoNum type="arabicPeriod"/>
            </a:pPr>
            <a:r>
              <a:rPr lang="en-GB" altLang="en-US" sz="2400" dirty="0"/>
              <a:t>Client consultation </a:t>
            </a:r>
          </a:p>
          <a:p>
            <a:pPr marL="457200" indent="-457200" fontAlgn="auto">
              <a:spcAft>
                <a:spcPts val="0"/>
              </a:spcAft>
              <a:buSzPct val="80%"/>
              <a:buFont typeface="Arial" panose="020B0604020202020204" pitchFamily="34" charset="0"/>
              <a:buAutoNum type="arabicPeriod"/>
            </a:pPr>
            <a:r>
              <a:rPr lang="en-GB" altLang="en-US" sz="2400" dirty="0"/>
              <a:t>Shampoo &amp; condition </a:t>
            </a:r>
          </a:p>
          <a:p>
            <a:pPr marL="457200" indent="-457200" fontAlgn="auto">
              <a:spcAft>
                <a:spcPts val="0"/>
              </a:spcAft>
              <a:buSzPct val="80%"/>
              <a:buFont typeface="Arial" panose="020B0604020202020204" pitchFamily="34" charset="0"/>
              <a:buAutoNum type="arabicPeriod"/>
            </a:pPr>
            <a:r>
              <a:rPr lang="en-GB" altLang="en-US" sz="2400" dirty="0"/>
              <a:t>Promote products &amp; services</a:t>
            </a:r>
          </a:p>
          <a:p>
            <a:pPr marL="457200" indent="-457200" fontAlgn="auto">
              <a:spcAft>
                <a:spcPts val="0"/>
              </a:spcAft>
              <a:buSzPct val="80%"/>
              <a:buFont typeface="Arial" panose="020B0604020202020204" pitchFamily="34" charset="0"/>
              <a:buAutoNum type="arabicPeriod"/>
            </a:pPr>
            <a:r>
              <a:rPr lang="en-GB" altLang="en-US" sz="2400" dirty="0"/>
              <a:t>Cut Women’s hair</a:t>
            </a:r>
          </a:p>
          <a:p>
            <a:pPr marL="457200" indent="-457200" fontAlgn="auto">
              <a:spcAft>
                <a:spcPts val="0"/>
              </a:spcAft>
              <a:buSzPct val="80%"/>
              <a:buFont typeface="Arial" panose="020B0604020202020204" pitchFamily="34" charset="0"/>
              <a:buAutoNum type="arabicPeriod"/>
            </a:pPr>
            <a:r>
              <a:rPr lang="en-GB" altLang="en-US" sz="2400" dirty="0"/>
              <a:t>Colour &amp; lighten hair</a:t>
            </a:r>
          </a:p>
          <a:p>
            <a:pPr marL="457200" indent="-457200" fontAlgn="auto">
              <a:spcAft>
                <a:spcPts val="0"/>
              </a:spcAft>
              <a:buSzPct val="80%"/>
              <a:buFont typeface="Arial" panose="020B0604020202020204" pitchFamily="34" charset="0"/>
              <a:buAutoNum type="arabicPeriod"/>
            </a:pPr>
            <a:r>
              <a:rPr lang="en-GB" altLang="en-US" sz="2400" dirty="0"/>
              <a:t>Perming</a:t>
            </a:r>
          </a:p>
          <a:p>
            <a:pPr marL="457200" indent="-457200" fontAlgn="auto">
              <a:spcAft>
                <a:spcPts val="0"/>
              </a:spcAft>
              <a:buSzPct val="80%"/>
              <a:buFont typeface="Arial" panose="020B0604020202020204" pitchFamily="34" charset="0"/>
              <a:buAutoNum type="arabicPeriod"/>
            </a:pPr>
            <a:r>
              <a:rPr lang="en-GB" altLang="en-US" sz="2400" dirty="0"/>
              <a:t>The art of dressing hair</a:t>
            </a:r>
          </a:p>
          <a:p>
            <a:pPr marL="457200" indent="-457200" fontAlgn="auto">
              <a:spcAft>
                <a:spcPts val="0"/>
              </a:spcAft>
              <a:buSzPct val="80%"/>
              <a:buFont typeface="Arial" panose="020B0604020202020204" pitchFamily="34" charset="0"/>
              <a:buAutoNum type="arabicPeriod"/>
            </a:pPr>
            <a:r>
              <a:rPr lang="en-GB" altLang="en-US" sz="2400" dirty="0"/>
              <a:t>Create an image based on a theme </a:t>
            </a:r>
          </a:p>
          <a:p>
            <a:pPr marL="457200" indent="-457200" fontAlgn="auto">
              <a:spcAft>
                <a:spcPts val="0"/>
              </a:spcAft>
              <a:buSzPct val="80%"/>
              <a:buFont typeface="Arial" panose="020B0604020202020204" pitchFamily="34" charset="0"/>
              <a:buAutoNum type="arabicPeriod"/>
            </a:pPr>
            <a:r>
              <a:rPr lang="en-GB" altLang="en-US" sz="2400" dirty="0"/>
              <a:t>Reception services</a:t>
            </a:r>
          </a:p>
          <a:p>
            <a:pPr marL="457200" indent="-457200" fontAlgn="auto">
              <a:spcAft>
                <a:spcPts val="0"/>
              </a:spcAft>
              <a:buSzPct val="80%"/>
              <a:buFont typeface="Arial" panose="020B0604020202020204" pitchFamily="34" charset="0"/>
              <a:buAutoNum type="arabicPeriod"/>
            </a:pPr>
            <a:endParaRPr lang="en-GB" altLang="en-US" sz="2000" dirty="0"/>
          </a:p>
        </p:txBody>
      </p:sp>
      <p:pic>
        <p:nvPicPr>
          <p:cNvPr id="6" name="Picture 1">
            <a:extLst>
              <a:ext uri="{FF2B5EF4-FFF2-40B4-BE49-F238E27FC236}">
                <a16:creationId xmlns:a16="http://schemas.microsoft.com/office/drawing/2014/main" id="{843610E6-D43D-4815-BDA7-9E60700D93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04864"/>
            <a:ext cx="2768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096049714"/>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B5AADD-A596-42B2-A05D-A8399B55C3BE}"/>
              </a:ext>
            </a:extLst>
          </p:cNvPr>
          <p:cNvSpPr txBox="1">
            <a:spLocks/>
          </p:cNvSpPr>
          <p:nvPr/>
        </p:nvSpPr>
        <p:spPr>
          <a:xfrm>
            <a:off x="483865" y="202828"/>
            <a:ext cx="7886700" cy="1325562"/>
          </a:xfrm>
          <a:prstGeom prst="rect">
            <a:avLst/>
          </a:prstGeom>
        </p:spPr>
        <p:txBody>
          <a:bodyPr vert="horz" lIns="91440" tIns="45720" rIns="91440" bIns="45720"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fontAlgn="auto">
              <a:spcAft>
                <a:spcPts val="0"/>
              </a:spcAft>
            </a:pPr>
            <a:r>
              <a:rPr lang="en-GB" altLang="en-US" dirty="0"/>
              <a:t>Industry Experience…</a:t>
            </a:r>
          </a:p>
        </p:txBody>
      </p:sp>
      <p:sp>
        <p:nvSpPr>
          <p:cNvPr id="5" name="Content Placeholder 2">
            <a:extLst>
              <a:ext uri="{FF2B5EF4-FFF2-40B4-BE49-F238E27FC236}">
                <a16:creationId xmlns:a16="http://schemas.microsoft.com/office/drawing/2014/main" id="{3D95B4F2-8C10-4149-89E8-FECC0BC2F7E0}"/>
              </a:ext>
            </a:extLst>
          </p:cNvPr>
          <p:cNvSpPr txBox="1">
            <a:spLocks/>
          </p:cNvSpPr>
          <p:nvPr/>
        </p:nvSpPr>
        <p:spPr>
          <a:xfrm>
            <a:off x="483865" y="1360115"/>
            <a:ext cx="8191500" cy="4764088"/>
          </a:xfrm>
          <a:prstGeom prst="rect">
            <a:avLst/>
          </a:prstGeom>
        </p:spPr>
        <p:txBody>
          <a:bodyPr vert="horz" lIns="91440" tIns="45720" rIns="91440" bIns="45720" rtlCol="0">
            <a:normAutofit fontScale="77.5%" lnSpcReduction="20%"/>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altLang="en-US" dirty="0"/>
              <a:t>Experience in the workplace is important for any course. During the Level 2 course, we will include a variety of industry based activities to  allow you to review your options for career paths or employment</a:t>
            </a:r>
          </a:p>
          <a:p>
            <a:pPr fontAlgn="auto">
              <a:spcAft>
                <a:spcPts val="0"/>
              </a:spcAft>
              <a:defRPr/>
            </a:pPr>
            <a:endParaRPr lang="en-GB" altLang="en-US" dirty="0"/>
          </a:p>
          <a:p>
            <a:pPr marL="0" indent="0" fontAlgn="auto">
              <a:spcAft>
                <a:spcPts val="0"/>
              </a:spcAft>
              <a:buFont typeface="Arial" panose="020B0604020202020204" pitchFamily="34" charset="0"/>
              <a:buNone/>
              <a:defRPr/>
            </a:pPr>
            <a:r>
              <a:rPr lang="en-GB" altLang="en-US" dirty="0"/>
              <a:t>- Realistic working environment </a:t>
            </a:r>
          </a:p>
          <a:p>
            <a:pPr fontAlgn="auto">
              <a:spcAft>
                <a:spcPts val="0"/>
              </a:spcAft>
              <a:buFontTx/>
              <a:buChar char="-"/>
              <a:defRPr/>
            </a:pPr>
            <a:r>
              <a:rPr lang="en-GB" dirty="0"/>
              <a:t>Guest speakers</a:t>
            </a:r>
          </a:p>
          <a:p>
            <a:pPr fontAlgn="auto">
              <a:spcAft>
                <a:spcPts val="0"/>
              </a:spcAft>
              <a:buFontTx/>
              <a:buChar char="-"/>
              <a:defRPr/>
            </a:pPr>
            <a:r>
              <a:rPr lang="en-GB" dirty="0"/>
              <a:t>In-house competitions</a:t>
            </a:r>
          </a:p>
          <a:p>
            <a:pPr fontAlgn="auto">
              <a:spcAft>
                <a:spcPts val="0"/>
              </a:spcAft>
              <a:buFontTx/>
              <a:buChar char="-"/>
              <a:defRPr/>
            </a:pPr>
            <a:r>
              <a:rPr lang="en-GB" dirty="0"/>
              <a:t>The annual show</a:t>
            </a:r>
          </a:p>
          <a:p>
            <a:pPr fontAlgn="auto">
              <a:spcAft>
                <a:spcPts val="0"/>
              </a:spcAft>
              <a:buFontTx/>
              <a:buChar char="-"/>
              <a:defRPr/>
            </a:pPr>
            <a:r>
              <a:rPr lang="en-GB" dirty="0"/>
              <a:t>Workshops </a:t>
            </a:r>
          </a:p>
          <a:p>
            <a:pPr fontAlgn="auto">
              <a:spcAft>
                <a:spcPts val="0"/>
              </a:spcAft>
              <a:buFontTx/>
              <a:buChar char="-"/>
              <a:defRPr/>
            </a:pPr>
            <a:r>
              <a:rPr lang="en-GB" dirty="0"/>
              <a:t>Trip and visits (optional)</a:t>
            </a:r>
          </a:p>
          <a:p>
            <a:pPr fontAlgn="auto">
              <a:spcAft>
                <a:spcPts val="0"/>
              </a:spcAft>
              <a:defRPr/>
            </a:pPr>
            <a:endParaRPr lang="en-GB" altLang="en-US" dirty="0"/>
          </a:p>
          <a:p>
            <a:pPr fontAlgn="auto">
              <a:spcAft>
                <a:spcPts val="0"/>
              </a:spcAft>
              <a:defRPr/>
            </a:pPr>
            <a:endParaRPr lang="en-GB" altLang="en-US" dirty="0"/>
          </a:p>
          <a:p>
            <a:pPr fontAlgn="auto">
              <a:spcAft>
                <a:spcPts val="0"/>
              </a:spcAft>
              <a:defRPr/>
            </a:pPr>
            <a:r>
              <a:rPr lang="en-GB" altLang="en-US" dirty="0"/>
              <a:t>We will encourage you to find  local salon experience to support you with your training </a:t>
            </a:r>
          </a:p>
          <a:p>
            <a:pPr fontAlgn="auto">
              <a:spcAft>
                <a:spcPts val="0"/>
              </a:spcAft>
              <a:defRPr/>
            </a:pPr>
            <a:endParaRPr lang="en-GB" altLang="en-US" dirty="0"/>
          </a:p>
          <a:p>
            <a:pPr fontAlgn="auto">
              <a:spcAft>
                <a:spcPts val="0"/>
              </a:spcAft>
              <a:defRPr/>
            </a:pPr>
            <a:endParaRPr lang="en-GB" altLang="en-US" dirty="0"/>
          </a:p>
          <a:p>
            <a:pPr fontAlgn="auto">
              <a:spcAft>
                <a:spcPts val="0"/>
              </a:spcAft>
              <a:defRPr/>
            </a:pPr>
            <a:endParaRPr lang="en-GB" altLang="en-US" dirty="0"/>
          </a:p>
        </p:txBody>
      </p:sp>
      <p:pic>
        <p:nvPicPr>
          <p:cNvPr id="6" name="Picture 1">
            <a:extLst>
              <a:ext uri="{FF2B5EF4-FFF2-40B4-BE49-F238E27FC236}">
                <a16:creationId xmlns:a16="http://schemas.microsoft.com/office/drawing/2014/main" id="{BD1E8865-A11F-4298-B233-C7069D5E8B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780928"/>
            <a:ext cx="32289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3690516780"/>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25F89C-C708-4C62-BAC8-8CE53DDF4E6B}"/>
              </a:ext>
            </a:extLst>
          </p:cNvPr>
          <p:cNvSpPr>
            <a:spLocks noGrp="1"/>
          </p:cNvSpPr>
          <p:nvPr>
            <p:ph type="title"/>
          </p:nvPr>
        </p:nvSpPr>
        <p:spPr>
          <a:xfrm>
            <a:off x="457200" y="764704"/>
            <a:ext cx="8229600" cy="439737"/>
          </a:xfrm>
        </p:spPr>
        <p:txBody>
          <a:bodyPr rtlCol="0">
            <a:normAutofit fontScale="90%"/>
          </a:bodyPr>
          <a:lstStyle/>
          <a:p>
            <a:pPr eaLnBrk="1" fontAlgn="auto" hangingPunct="1">
              <a:spcAft>
                <a:spcPts val="0"/>
              </a:spcAft>
              <a:defRPr/>
            </a:pPr>
            <a:r>
              <a:rPr lang="en-GB" dirty="0"/>
              <a:t>Where do I progress?</a:t>
            </a:r>
          </a:p>
        </p:txBody>
      </p:sp>
      <p:sp>
        <p:nvSpPr>
          <p:cNvPr id="5" name="Content Placeholder 2">
            <a:extLst>
              <a:ext uri="{FF2B5EF4-FFF2-40B4-BE49-F238E27FC236}">
                <a16:creationId xmlns:a16="http://schemas.microsoft.com/office/drawing/2014/main" id="{2487B22A-2F72-45FA-A2F5-E187150117FE}"/>
              </a:ext>
            </a:extLst>
          </p:cNvPr>
          <p:cNvSpPr>
            <a:spLocks noGrp="1"/>
          </p:cNvSpPr>
          <p:nvPr>
            <p:ph idx="1"/>
          </p:nvPr>
        </p:nvSpPr>
        <p:spPr>
          <a:xfrm>
            <a:off x="628650" y="1398116"/>
            <a:ext cx="7886700" cy="2684463"/>
          </a:xfrm>
        </p:spPr>
        <p:txBody>
          <a:bodyPr>
            <a:normAutofit fontScale="92.5%"/>
          </a:bodyPr>
          <a:lstStyle/>
          <a:p>
            <a:r>
              <a:rPr lang="en-GB" altLang="en-US" sz="2400"/>
              <a:t>Level 3 is an advanced hairdressing programme specialising in colouring, colour correction, cutting techniques and current trends; these will be an extension of your level 2 skills.</a:t>
            </a:r>
          </a:p>
          <a:p>
            <a:endParaRPr lang="en-GB" altLang="en-US" sz="2400"/>
          </a:p>
          <a:p>
            <a:r>
              <a:rPr lang="en-GB" altLang="en-US" sz="2400"/>
              <a:t>You will work in our commercial salon, offering all services. You will be expected to offer excellent customer service and professionalism.</a:t>
            </a:r>
          </a:p>
          <a:p>
            <a:endParaRPr lang="en-GB" altLang="en-US"/>
          </a:p>
        </p:txBody>
      </p:sp>
      <p:pic>
        <p:nvPicPr>
          <p:cNvPr id="6" name="Picture 2">
            <a:extLst>
              <a:ext uri="{FF2B5EF4-FFF2-40B4-BE49-F238E27FC236}">
                <a16:creationId xmlns:a16="http://schemas.microsoft.com/office/drawing/2014/main" id="{CF31FDA5-4E4D-4BEB-87B2-BD90AA97E4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082579"/>
            <a:ext cx="3731815" cy="207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469323976"/>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5F7DB7-C53D-4AC8-91ED-B309866931AA}"/>
              </a:ext>
            </a:extLst>
          </p:cNvPr>
          <p:cNvSpPr>
            <a:spLocks noGrp="1"/>
          </p:cNvSpPr>
          <p:nvPr>
            <p:ph type="title"/>
          </p:nvPr>
        </p:nvSpPr>
        <p:spPr>
          <a:xfrm>
            <a:off x="838306" y="620688"/>
            <a:ext cx="7467387" cy="671945"/>
          </a:xfrm>
        </p:spPr>
        <p:txBody>
          <a:bodyPr>
            <a:normAutofit fontScale="90%"/>
          </a:bodyPr>
          <a:lstStyle/>
          <a:p>
            <a:pPr algn="ctr" eaLnBrk="1" hangingPunct="1"/>
            <a:br>
              <a:rPr lang="en-GB" altLang="en-US" sz="4800" b="1" u="sng" dirty="0">
                <a:latin typeface="Calibri" panose="020F0502020204030204" pitchFamily="34" charset="0"/>
              </a:rPr>
            </a:br>
            <a:r>
              <a:rPr lang="en-GB" altLang="en-US" sz="3600" u="sng" dirty="0">
                <a:latin typeface="Calibri" panose="020F0502020204030204" pitchFamily="34" charset="0"/>
              </a:rPr>
              <a:t>Frequently Asked Questions</a:t>
            </a:r>
            <a:br>
              <a:rPr lang="en-GB" altLang="en-US" sz="4800" dirty="0">
                <a:latin typeface="Calibri" panose="020F0502020204030204" pitchFamily="34" charset="0"/>
              </a:rPr>
            </a:br>
            <a:endParaRPr lang="en-GB" altLang="en-US" sz="4800" dirty="0"/>
          </a:p>
        </p:txBody>
      </p:sp>
      <p:sp>
        <p:nvSpPr>
          <p:cNvPr id="5" name="Content Placeholder 2">
            <a:extLst>
              <a:ext uri="{FF2B5EF4-FFF2-40B4-BE49-F238E27FC236}">
                <a16:creationId xmlns:a16="http://schemas.microsoft.com/office/drawing/2014/main" id="{01231FE7-FAA0-45A9-B1FF-ED12175095DA}"/>
              </a:ext>
            </a:extLst>
          </p:cNvPr>
          <p:cNvSpPr>
            <a:spLocks noGrp="1"/>
          </p:cNvSpPr>
          <p:nvPr>
            <p:ph idx="1"/>
          </p:nvPr>
        </p:nvSpPr>
        <p:spPr>
          <a:xfrm>
            <a:off x="251520" y="1467396"/>
            <a:ext cx="8784975" cy="5112568"/>
          </a:xfrm>
        </p:spPr>
        <p:txBody>
          <a:bodyPr rtlCol="0">
            <a:normAutofit/>
          </a:bodyPr>
          <a:lstStyle/>
          <a:p>
            <a:pPr marL="0" indent="0" eaLnBrk="1" hangingPunct="1">
              <a:buFont typeface="Arial" panose="020B0604020202020204" pitchFamily="34" charset="0"/>
              <a:buNone/>
              <a:defRPr/>
            </a:pPr>
            <a:r>
              <a:rPr lang="en-GB" altLang="en-US" sz="1600" b="1" dirty="0"/>
              <a:t>How many days a week will I be at college? </a:t>
            </a:r>
          </a:p>
          <a:p>
            <a:pPr marL="0" indent="0" eaLnBrk="1" hangingPunct="1">
              <a:buFont typeface="Arial" panose="020B0604020202020204" pitchFamily="34" charset="0"/>
              <a:buNone/>
              <a:defRPr/>
            </a:pPr>
            <a:r>
              <a:rPr lang="en-GB" altLang="en-US" sz="1600" dirty="0"/>
              <a:t>Approximately 2 days a week </a:t>
            </a:r>
          </a:p>
          <a:p>
            <a:pPr marL="0" indent="0" eaLnBrk="1" hangingPunct="1">
              <a:buFont typeface="Arial" panose="020B0604020202020204" pitchFamily="34" charset="0"/>
              <a:buNone/>
              <a:defRPr/>
            </a:pPr>
            <a:r>
              <a:rPr lang="en-GB" altLang="en-US" sz="1600" b="1" dirty="0"/>
              <a:t>Will I have to purchase a college kit/uniform? </a:t>
            </a:r>
          </a:p>
          <a:p>
            <a:pPr marL="0" indent="0" eaLnBrk="1" hangingPunct="1">
              <a:buFont typeface="Arial" panose="020B0604020202020204" pitchFamily="34" charset="0"/>
              <a:buNone/>
              <a:defRPr/>
            </a:pPr>
            <a:r>
              <a:rPr lang="en-GB" altLang="en-US" sz="1600" dirty="0"/>
              <a:t>Approximate price- kit £380/uniform £30- this will be discussed &amp; confirmed at interview</a:t>
            </a:r>
          </a:p>
          <a:p>
            <a:pPr marL="0" indent="0" eaLnBrk="1" hangingPunct="1">
              <a:buFont typeface="Arial" panose="020B0604020202020204" pitchFamily="34" charset="0"/>
              <a:buNone/>
              <a:defRPr/>
            </a:pPr>
            <a:r>
              <a:rPr lang="en-GB" altLang="en-US" sz="1600" b="1" dirty="0"/>
              <a:t>What is college life like? </a:t>
            </a:r>
          </a:p>
          <a:p>
            <a:pPr marL="0" indent="0" eaLnBrk="1" hangingPunct="1">
              <a:buFont typeface="Arial" panose="020B0604020202020204" pitchFamily="34" charset="0"/>
              <a:buNone/>
              <a:defRPr/>
            </a:pPr>
            <a:r>
              <a:rPr lang="en-GB" altLang="en-US" sz="1600" dirty="0"/>
              <a:t>College is an adult learning environment. We will support you in all aspects of your learning, however as an adult learner we want you take responsibility for your learning.  You will have to ensure you are organised and adhere to all assessment deadlines.</a:t>
            </a:r>
          </a:p>
          <a:p>
            <a:pPr marL="0" indent="0" eaLnBrk="1" hangingPunct="1">
              <a:buFont typeface="Arial" panose="020B0604020202020204" pitchFamily="34" charset="0"/>
              <a:buNone/>
              <a:defRPr/>
            </a:pPr>
            <a:r>
              <a:rPr lang="en-GB" altLang="en-US" sz="1600" b="1" dirty="0"/>
              <a:t>Will my attendance and punctuality be monitored? </a:t>
            </a:r>
          </a:p>
          <a:p>
            <a:pPr marL="0" indent="0" eaLnBrk="1" hangingPunct="1">
              <a:buFont typeface="Arial" panose="020B0604020202020204" pitchFamily="34" charset="0"/>
              <a:buNone/>
              <a:defRPr/>
            </a:pPr>
            <a:r>
              <a:rPr lang="en-GB" altLang="en-US" sz="1600" dirty="0"/>
              <a:t>Yes the Hair &amp; Beauty department instil the highest regards for attendance and punctuality as this is required in the workplace.  Your tutor will monitor your attendance weekly.</a:t>
            </a:r>
          </a:p>
          <a:p>
            <a:pPr marL="0" indent="0" eaLnBrk="1" hangingPunct="1">
              <a:buFont typeface="Arial" panose="020B0604020202020204" pitchFamily="34" charset="0"/>
              <a:buNone/>
              <a:defRPr/>
            </a:pPr>
            <a:r>
              <a:rPr lang="en-GB" altLang="en-US" sz="1600" b="1" dirty="0"/>
              <a:t>Can I access extra help at college?</a:t>
            </a:r>
          </a:p>
          <a:p>
            <a:pPr marL="0" indent="0" eaLnBrk="1" hangingPunct="1">
              <a:buFont typeface="Arial" panose="020B0604020202020204" pitchFamily="34" charset="0"/>
              <a:buNone/>
              <a:defRPr/>
            </a:pPr>
            <a:r>
              <a:rPr lang="en-GB" altLang="en-US" sz="1600" dirty="0"/>
              <a:t>Yes, speak with your tutor at enrolment, induction or throughout any part of your course to gain extra help. </a:t>
            </a:r>
          </a:p>
          <a:p>
            <a:pPr eaLnBrk="1" hangingPunct="1">
              <a:defRPr/>
            </a:pPr>
            <a:endParaRPr lang="en-GB" altLang="en-US" sz="2000" dirty="0"/>
          </a:p>
          <a:p>
            <a:pPr eaLnBrk="1" hangingPunct="1">
              <a:defRPr/>
            </a:pPr>
            <a:endParaRPr lang="en-GB" altLang="en-US" sz="2000" dirty="0"/>
          </a:p>
        </p:txBody>
      </p:sp>
    </p:spTree>
    <p:extLst>
      <p:ext uri="{BB962C8B-B14F-4D97-AF65-F5344CB8AC3E}">
        <p14:creationId xmlns:p14="http://schemas.microsoft.com/office/powerpoint/2010/main" val="3198405798"/>
      </p:ext>
    </p:extLst>
  </p:cSld>
  <p:clrMapOvr>
    <a:masterClrMapping/>
  </p:clrMapOvr>
</p:sld>
</file>

<file path=ppt/theme/theme1.xml><?xml version="1.0" encoding="utf-8"?>
<a:theme xmlns:a="http://purl.oclc.org/ooxml/drawingml/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Hair L2 Vitual open day PT  -  Compatibility Mode" id="{B4F94292-7D86-40D2-93A3-25493C86E1C5}" vid="{B1FE798C-BA06-4BAE-AF8B-87D791E0E54D}"/>
    </a:ext>
  </a:extLst>
</a:theme>
</file>

<file path=docProps/app.xml><?xml version="1.0" encoding="utf-8"?>
<Properties xmlns="http://purl.oclc.org/ooxml/officeDocument/extendedProperties" xmlns:vt="http://purl.oclc.org/ooxml/officeDocument/docPropsVTypes">
  <Template/>
  <TotalTime>759</TotalTime>
  <Words>450</Words>
  <Application>Microsoft Office PowerPoint</Application>
  <PresentationFormat>On-screen Show (4:3)</PresentationFormat>
  <Paragraphs>59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Where do I progress?</vt:lpstr>
      <vt:lpstr> Frequently Asked Questions </vt:lpstr>
    </vt:vector>
  </TitlesOfParts>
  <Company>Weymouth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the  First Diploma in Sport Course</dc:title>
  <dc:creator>laura_rashleigh</dc:creator>
  <cp:lastModifiedBy>Anissa Lee</cp:lastModifiedBy>
  <cp:revision>33</cp:revision>
  <dcterms:created xsi:type="dcterms:W3CDTF">2009-04-27T16:29:23Z</dcterms:created>
  <dcterms:modified xsi:type="dcterms:W3CDTF">2020-05-22T09:54:51Z</dcterms:modified>
</cp:coreProperties>
</file>