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purl.oclc.org/ooxml/officeDocument/relationships/metadata/thumbnail" Target="docProps/thumbnail.jpeg"/><Relationship Id="rId1" Type="http://purl.oclc.org/ooxml/officeDocument/relationships/officeDocument" Target="ppt/presentation.xml"/><Relationship Id="rId4" Type="http://purl.oclc.org/ooxml/officeDocument/relationships/extendedProperties" Target="docProps/app.xml"/></Relationships>
</file>

<file path=ppt/presentation.xml><?xml version="1.0" encoding="utf-8"?>
<p:presentation xmlns:a="http://purl.oclc.org/ooxml/drawingml/main" xmlns:r="http://purl.oclc.org/ooxml/officeDocument/relationships" xmlns:p="http://purl.oclc.org/ooxml/presentationml/main" saveSubsetFonts="1" conformance="strict">
  <p:sldMasterIdLst>
    <p:sldMasterId id="2147483672" r:id="rId1"/>
  </p:sldMasterIdLst>
  <p:notesMasterIdLst>
    <p:notesMasterId r:id="rId12"/>
  </p:notesMasterIdLst>
  <p:sldIdLst>
    <p:sldId id="268" r:id="rId2"/>
    <p:sldId id="269" r:id="rId3"/>
    <p:sldId id="285" r:id="rId4"/>
    <p:sldId id="270" r:id="rId5"/>
    <p:sldId id="278" r:id="rId6"/>
    <p:sldId id="281" r:id="rId7"/>
    <p:sldId id="280" r:id="rId8"/>
    <p:sldId id="284" r:id="rId9"/>
    <p:sldId id="283" r:id="rId10"/>
    <p:sldId id="28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purl.oclc.org/ooxml/drawingml/main" xmlns:r="http://purl.oclc.org/ooxml/officeDocument/relationships" xmlns:p="http://purl.oclc.org/ooxml/presentationml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purl.oclc.org/ooxml/drawingml/main" def="{5C22544A-7EE6-4342-B048-85BDC9FD1C3A}"/>
</file>

<file path=ppt/viewProps.xml><?xml version="1.0" encoding="utf-8"?>
<p:viewPr xmlns:a="http://purl.oclc.org/ooxml/drawingml/main" xmlns:r="http://purl.oclc.org/ooxml/officeDocument/relationships" xmlns:p="http://purl.oclc.org/ooxml/presentationml/main">
  <p:normalViewPr horzBarState="maximized">
    <p:restoredLeft sz="15.987%" autoAdjust="0"/>
    <p:restoredTop sz="94.66%"/>
  </p:normalViewPr>
  <p:slideViewPr>
    <p:cSldViewPr snapToGrid="0">
      <p:cViewPr varScale="1">
        <p:scale>
          <a:sx n="73" d="100"/>
          <a:sy n="73" d="100"/>
        </p:scale>
        <p:origin x="14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purl.oclc.org/ooxml/officeDocument/relationships/slide" Target="slides/slide7.xml"/><Relationship Id="rId13" Type="http://purl.oclc.org/ooxml/officeDocument/relationships/presProps" Target="presProps.xml"/><Relationship Id="rId3" Type="http://purl.oclc.org/ooxml/officeDocument/relationships/slide" Target="slides/slide2.xml"/><Relationship Id="rId7" Type="http://purl.oclc.org/ooxml/officeDocument/relationships/slide" Target="slides/slide6.xml"/><Relationship Id="rId12" Type="http://purl.oclc.org/ooxml/officeDocument/relationships/notesMaster" Target="notesMasters/notesMaster1.xml"/><Relationship Id="rId2" Type="http://purl.oclc.org/ooxml/officeDocument/relationships/slide" Target="slides/slide1.xml"/><Relationship Id="rId16" Type="http://purl.oclc.org/ooxml/officeDocument/relationships/tableStyles" Target="tableStyles.xml"/><Relationship Id="rId1" Type="http://purl.oclc.org/ooxml/officeDocument/relationships/slideMaster" Target="slideMasters/slideMaster1.xml"/><Relationship Id="rId6" Type="http://purl.oclc.org/ooxml/officeDocument/relationships/slide" Target="slides/slide5.xml"/><Relationship Id="rId11" Type="http://purl.oclc.org/ooxml/officeDocument/relationships/slide" Target="slides/slide10.xml"/><Relationship Id="rId5" Type="http://purl.oclc.org/ooxml/officeDocument/relationships/slide" Target="slides/slide4.xml"/><Relationship Id="rId15" Type="http://purl.oclc.org/ooxml/officeDocument/relationships/theme" Target="theme/theme1.xml"/><Relationship Id="rId10" Type="http://purl.oclc.org/ooxml/officeDocument/relationships/slide" Target="slides/slide9.xml"/><Relationship Id="rId4" Type="http://purl.oclc.org/ooxml/officeDocument/relationships/slide" Target="slides/slide3.xml"/><Relationship Id="rId9" Type="http://purl.oclc.org/ooxml/officeDocument/relationships/slide" Target="slides/slide8.xml"/><Relationship Id="rId14" Type="http://purl.oclc.org/ooxml/officeDocument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purl.oclc.org/ooxml/officeDocument/relationships/theme" Target="../theme/theme2.xml"/></Relationships>
</file>

<file path=ppt/notesMasters/notesMaster1.xml><?xml version="1.0" encoding="utf-8"?>
<p:notesMaster xmlns:a="http://purl.oclc.org/ooxml/drawingml/main" xmlns:r="http://purl.oclc.org/ooxml/officeDocument/relationships" xmlns:p="http://purl.oclc.org/ooxml/presentationml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D3C98-2FCC-47D8-9667-E87F0D31BA9B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90E35-0673-44E2-8D09-286BFB74B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080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purl.oclc.org/ooxml/officeDocument/relationships/slide" Target="../slides/slide1.xml"/><Relationship Id="rId1" Type="http://purl.oclc.org/ooxml/officeDocument/relationships/notesMaster" Target="../notesMasters/notesMaster1.xml"/></Relationships>
</file>

<file path=ppt/notesSlides/notesSlide1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04863" y="2111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2" y="4171232"/>
            <a:ext cx="5462097" cy="5010869"/>
          </a:xfrm>
        </p:spPr>
        <p:txBody>
          <a:bodyPr/>
          <a:lstStyle/>
          <a:p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0410B-45D1-4F58-94ED-63111B5265A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156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slideLayout1.xml><?xml version="1.0" encoding="utf-8"?>
<p:sldLayout xmlns:a="http://purl.oclc.org/ooxml/drawingml/main" xmlns:r="http://purl.oclc.org/ooxml/officeDocument/relationships" xmlns:p="http://purl.oclc.org/ooxml/presentationml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8020-643E-42F1-BE78-8760CA45F00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6DC0-37CE-41CE-861E-EC0D023B9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126279"/>
      </p:ext>
    </p:extLst>
  </p:cSld>
  <p:clrMapOvr>
    <a:masterClrMapping/>
  </p:clrMapOvr>
</p:sldLayout>
</file>

<file path=ppt/slideLayouts/slideLayout10.xml><?xml version="1.0" encoding="utf-8"?>
<p:sldLayout xmlns:a="http://purl.oclc.org/ooxml/drawingml/main" xmlns:r="http://purl.oclc.org/ooxml/officeDocument/relationships" xmlns:p="http://purl.oclc.org/ooxml/presentationml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8020-643E-42F1-BE78-8760CA45F00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6DC0-37CE-41CE-861E-EC0D023B9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078691"/>
      </p:ext>
    </p:extLst>
  </p:cSld>
  <p:clrMapOvr>
    <a:masterClrMapping/>
  </p:clrMapOvr>
</p:sldLayout>
</file>

<file path=ppt/slideLayouts/slideLayout11.xml><?xml version="1.0" encoding="utf-8"?>
<p:sldLayout xmlns:a="http://purl.oclc.org/ooxml/drawingml/main" xmlns:r="http://purl.oclc.org/ooxml/officeDocument/relationships" xmlns:p="http://purl.oclc.org/ooxml/presentationml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8020-643E-42F1-BE78-8760CA45F00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6DC0-37CE-41CE-861E-EC0D023B9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430365"/>
      </p:ext>
    </p:extLst>
  </p:cSld>
  <p:clrMapOvr>
    <a:masterClrMapping/>
  </p:clrMapOvr>
</p:sldLayout>
</file>

<file path=ppt/slideLayouts/slideLayout2.xml><?xml version="1.0" encoding="utf-8"?>
<p:sldLayout xmlns:a="http://purl.oclc.org/ooxml/drawingml/main" xmlns:r="http://purl.oclc.org/ooxml/officeDocument/relationships" xmlns:p="http://purl.oclc.org/ooxml/presentationml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8020-643E-42F1-BE78-8760CA45F00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6DC0-37CE-41CE-861E-EC0D023B9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898864"/>
      </p:ext>
    </p:extLst>
  </p:cSld>
  <p:clrMapOvr>
    <a:masterClrMapping/>
  </p:clrMapOvr>
</p:sldLayout>
</file>

<file path=ppt/slideLayouts/slideLayout3.xml><?xml version="1.0" encoding="utf-8"?>
<p:sldLayout xmlns:a="http://purl.oclc.org/ooxml/drawingml/main" xmlns:r="http://purl.oclc.org/ooxml/officeDocument/relationships" xmlns:p="http://purl.oclc.org/ooxml/presentationml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%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%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8020-643E-42F1-BE78-8760CA45F00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6DC0-37CE-41CE-861E-EC0D023B9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406012"/>
      </p:ext>
    </p:extLst>
  </p:cSld>
  <p:clrMapOvr>
    <a:masterClrMapping/>
  </p:clrMapOvr>
</p:sldLayout>
</file>

<file path=ppt/slideLayouts/slideLayout4.xml><?xml version="1.0" encoding="utf-8"?>
<p:sldLayout xmlns:a="http://purl.oclc.org/ooxml/drawingml/main" xmlns:r="http://purl.oclc.org/ooxml/officeDocument/relationships" xmlns:p="http://purl.oclc.org/ooxml/presentationml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8020-643E-42F1-BE78-8760CA45F00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6DC0-37CE-41CE-861E-EC0D023B9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9367"/>
      </p:ext>
    </p:extLst>
  </p:cSld>
  <p:clrMapOvr>
    <a:masterClrMapping/>
  </p:clrMapOvr>
</p:sldLayout>
</file>

<file path=ppt/slideLayouts/slideLayout5.xml><?xml version="1.0" encoding="utf-8"?>
<p:sldLayout xmlns:a="http://purl.oclc.org/ooxml/drawingml/main" xmlns:r="http://purl.oclc.org/ooxml/officeDocument/relationships" xmlns:p="http://purl.oclc.org/ooxml/presentationml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8020-643E-42F1-BE78-8760CA45F00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6DC0-37CE-41CE-861E-EC0D023B9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803274"/>
      </p:ext>
    </p:extLst>
  </p:cSld>
  <p:clrMapOvr>
    <a:masterClrMapping/>
  </p:clrMapOvr>
</p:sldLayout>
</file>

<file path=ppt/slideLayouts/slideLayout6.xml><?xml version="1.0" encoding="utf-8"?>
<p:sldLayout xmlns:a="http://purl.oclc.org/ooxml/drawingml/main" xmlns:r="http://purl.oclc.org/ooxml/officeDocument/relationships" xmlns:p="http://purl.oclc.org/ooxml/presentationml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8020-643E-42F1-BE78-8760CA45F00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6DC0-37CE-41CE-861E-EC0D023B9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379810"/>
      </p:ext>
    </p:extLst>
  </p:cSld>
  <p:clrMapOvr>
    <a:masterClrMapping/>
  </p:clrMapOvr>
</p:sldLayout>
</file>

<file path=ppt/slideLayouts/slideLayout7.xml><?xml version="1.0" encoding="utf-8"?>
<p:sldLayout xmlns:a="http://purl.oclc.org/ooxml/drawingml/main" xmlns:r="http://purl.oclc.org/ooxml/officeDocument/relationships" xmlns:p="http://purl.oclc.org/ooxml/presentationml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8020-643E-42F1-BE78-8760CA45F00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6DC0-37CE-41CE-861E-EC0D023B9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417234"/>
      </p:ext>
    </p:extLst>
  </p:cSld>
  <p:clrMapOvr>
    <a:masterClrMapping/>
  </p:clrMapOvr>
</p:sldLayout>
</file>

<file path=ppt/slideLayouts/slideLayout8.xml><?xml version="1.0" encoding="utf-8"?>
<p:sldLayout xmlns:a="http://purl.oclc.org/ooxml/drawingml/main" xmlns:r="http://purl.oclc.org/ooxml/officeDocument/relationships" xmlns:p="http://purl.oclc.org/ooxml/presentationml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8020-643E-42F1-BE78-8760CA45F00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6DC0-37CE-41CE-861E-EC0D023B9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552511"/>
      </p:ext>
    </p:extLst>
  </p:cSld>
  <p:clrMapOvr>
    <a:masterClrMapping/>
  </p:clrMapOvr>
</p:sldLayout>
</file>

<file path=ppt/slideLayouts/slideLayout9.xml><?xml version="1.0" encoding="utf-8"?>
<p:sldLayout xmlns:a="http://purl.oclc.org/ooxml/drawingml/main" xmlns:r="http://purl.oclc.org/ooxml/officeDocument/relationships" xmlns:p="http://purl.oclc.org/ooxml/presentationml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8020-643E-42F1-BE78-8760CA45F00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6DC0-37CE-41CE-861E-EC0D023B9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01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purl.oclc.org/ooxml/officeDocument/relationships/slideLayout" Target="../slideLayouts/slideLayout8.xml"/><Relationship Id="rId13" Type="http://purl.oclc.org/ooxml/officeDocument/relationships/image" Target="../media/image1.png"/><Relationship Id="rId3" Type="http://purl.oclc.org/ooxml/officeDocument/relationships/slideLayout" Target="../slideLayouts/slideLayout3.xml"/><Relationship Id="rId7" Type="http://purl.oclc.org/ooxml/officeDocument/relationships/slideLayout" Target="../slideLayouts/slideLayout7.xml"/><Relationship Id="rId12" Type="http://purl.oclc.org/ooxml/officeDocument/relationships/theme" Target="../theme/theme1.xml"/><Relationship Id="rId2" Type="http://purl.oclc.org/ooxml/officeDocument/relationships/slideLayout" Target="../slideLayouts/slideLayout2.xml"/><Relationship Id="rId1" Type="http://purl.oclc.org/ooxml/officeDocument/relationships/slideLayout" Target="../slideLayouts/slideLayout1.xml"/><Relationship Id="rId6" Type="http://purl.oclc.org/ooxml/officeDocument/relationships/slideLayout" Target="../slideLayouts/slideLayout6.xml"/><Relationship Id="rId11" Type="http://purl.oclc.org/ooxml/officeDocument/relationships/slideLayout" Target="../slideLayouts/slideLayout11.xml"/><Relationship Id="rId5" Type="http://purl.oclc.org/ooxml/officeDocument/relationships/slideLayout" Target="../slideLayouts/slideLayout5.xml"/><Relationship Id="rId10" Type="http://purl.oclc.org/ooxml/officeDocument/relationships/slideLayout" Target="../slideLayouts/slideLayout10.xml"/><Relationship Id="rId4" Type="http://purl.oclc.org/ooxml/officeDocument/relationships/slideLayout" Target="../slideLayouts/slideLayout4.xml"/><Relationship Id="rId9" Type="http://purl.oclc.org/ooxml/officeDocument/relationships/slideLayout" Target="../slideLayouts/slideLayout9.xml"/></Relationships>
</file>

<file path=ppt/slideMasters/slideMaster1.xml><?xml version="1.0" encoding="utf-8"?>
<p:sldMaster xmlns:a="http://purl.oclc.org/ooxml/drawingml/main" xmlns:r="http://purl.oclc.org/ooxml/officeDocument/relationships" xmlns:p="http://purl.oclc.org/ooxml/presentationml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%"/>
                  </a:schemeClr>
                </a:solidFill>
              </a:defRPr>
            </a:lvl1pPr>
          </a:lstStyle>
          <a:p>
            <a:fld id="{B6AD8020-643E-42F1-BE78-8760CA45F00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%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%"/>
                  </a:schemeClr>
                </a:solidFill>
              </a:defRPr>
            </a:lvl1pPr>
          </a:lstStyle>
          <a:p>
            <a:fld id="{0F7B6DC0-37CE-41CE-861E-EC0D023B9DF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50857" cy="6863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459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%"/>
        </a:lnSpc>
        <a:spcBef>
          <a:spcPct val="0%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%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purl.oclc.org/ooxml/officeDocument/relationships/notesSlide" Target="../notesSlides/notesSlide1.xml"/><Relationship Id="rId2" Type="http://purl.oclc.org/ooxml/officeDocument/relationships/slideLayout" Target="../slideLayouts/slideLayout1.xml"/><Relationship Id="rId1" Type="http://purl.oclc.org/ooxml/officeDocument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purl.oclc.org/ooxml/officeDocument/relationships/image" Target="../media/image3.png"/><Relationship Id="rId2" Type="http://purl.oclc.org/ooxml/officeDocument/relationships/image" Target="../media/image2.png"/><Relationship Id="rId1" Type="http://purl.oclc.org/ooxml/officeDocument/relationships/slideLayout" Target="../slideLayouts/slideLayout2.xml"/><Relationship Id="rId4" Type="http://purl.oclc.org/ooxml/officeDocument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purl.oclc.org/ooxml/officeDocument/relationships/image" Target="../media/image3.png"/><Relationship Id="rId2" Type="http://purl.oclc.org/ooxml/officeDocument/relationships/image" Target="../media/image2.png"/><Relationship Id="rId1" Type="http://purl.oclc.org/ooxml/officeDocument/relationships/slideLayout" Target="../slideLayouts/slideLayout2.xml"/><Relationship Id="rId4" Type="http://purl.oclc.org/ooxml/officeDocument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purl.oclc.org/ooxml/officeDocument/relationships/image" Target="../media/image5.jpeg"/><Relationship Id="rId1" Type="http://purl.oclc.org/ooxml/officeDocument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purl.oclc.org/ooxml/officeDocument/relationships/image" Target="../media/image6.png"/><Relationship Id="rId1" Type="http://purl.oclc.org/ooxml/officeDocument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purl.oclc.org/ooxml/officeDocument/relationships/image" Target="../media/image3.png"/><Relationship Id="rId2" Type="http://purl.oclc.org/ooxml/officeDocument/relationships/image" Target="../media/image2.png"/><Relationship Id="rId1" Type="http://purl.oclc.org/ooxml/officeDocument/relationships/slideLayout" Target="../slideLayouts/slideLayout2.xml"/><Relationship Id="rId4" Type="http://purl.oclc.org/ooxml/officeDocument/relationships/image" Target="../media/image4.png"/></Relationships>
</file>

<file path=ppt/slides/slide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3508" y="1487535"/>
            <a:ext cx="8856984" cy="3384376"/>
          </a:xfrm>
        </p:spPr>
        <p:txBody>
          <a:bodyPr>
            <a:noAutofit/>
          </a:bodyPr>
          <a:lstStyle/>
          <a:p>
            <a:endParaRPr lang="en-GB" sz="4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GB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Electrical Installation</a:t>
            </a:r>
          </a:p>
          <a:p>
            <a:r>
              <a:rPr lang="en-GB" sz="4800" b="1" dirty="0">
                <a:latin typeface="Arial" pitchFamily="34" charset="0"/>
                <a:cs typeface="Arial" pitchFamily="34" charset="0"/>
              </a:rPr>
              <a:t>Level 1 Full Time</a:t>
            </a:r>
            <a:endParaRPr lang="en-GB" sz="4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GB" sz="4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GB" sz="4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br>
              <a:rPr lang="en-GB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GB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 xmlns:p="http://schemas.openxmlformats.org/presentationml/2006/main" xmlns:r="http://schemas.openxmlformats.org/officeDocument/2006/relationships" xmlns:a="http://schemas.openxmlformats.org/drawingml/2006/main">
      <p:transition spd="slow">
        <p:fade/>
      </p:transition>
    </mc:Fallback>
  </mc:AlternateContent>
</p:sld>
</file>

<file path=ppt/slides/slide10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Course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4060916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u="sng" dirty="0"/>
              <a:t>Level 3</a:t>
            </a:r>
            <a:endParaRPr lang="en-GB" dirty="0"/>
          </a:p>
          <a:p>
            <a:pPr marL="0" indent="0">
              <a:buNone/>
            </a:pPr>
            <a:r>
              <a:rPr lang="en-GB" sz="2000" dirty="0"/>
              <a:t>Environmental legislation</a:t>
            </a:r>
          </a:p>
          <a:p>
            <a:pPr marL="0" indent="0">
              <a:buNone/>
            </a:pPr>
            <a:r>
              <a:rPr lang="en-GB" sz="2000" dirty="0"/>
              <a:t>Managing the work environment</a:t>
            </a:r>
          </a:p>
          <a:p>
            <a:pPr marL="0" indent="0">
              <a:buNone/>
            </a:pPr>
            <a:r>
              <a:rPr lang="en-GB" sz="2000" dirty="0"/>
              <a:t>Electrical Installation Theory</a:t>
            </a:r>
          </a:p>
          <a:p>
            <a:pPr marL="0" indent="0">
              <a:buNone/>
            </a:pPr>
            <a:r>
              <a:rPr lang="en-GB" sz="2000" dirty="0"/>
              <a:t>Electrical Installation practical</a:t>
            </a:r>
          </a:p>
          <a:p>
            <a:pPr marL="0" indent="0">
              <a:buNone/>
            </a:pPr>
            <a:r>
              <a:rPr lang="en-GB" sz="2000" dirty="0"/>
              <a:t>Inspection and testing</a:t>
            </a:r>
          </a:p>
          <a:p>
            <a:pPr marL="0" indent="0">
              <a:buNone/>
            </a:pPr>
            <a:r>
              <a:rPr lang="en-GB" sz="2000" dirty="0"/>
              <a:t>Fault diagnosis</a:t>
            </a:r>
          </a:p>
          <a:p>
            <a:pPr marL="0" indent="0">
              <a:buNone/>
            </a:pPr>
            <a:r>
              <a:rPr lang="en-GB" sz="2000" dirty="0"/>
              <a:t>Electrical Science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0" name="AutoShape 8" descr="English Legal System Online Course and Certification - Study36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59E815-36A6-4591-B2AF-C1CA97EE53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7405" y="1825625"/>
            <a:ext cx="2619375" cy="17430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9BA367A-D3ED-4ADE-9AB9-1B534C900B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5755" y="2924944"/>
            <a:ext cx="3543300" cy="17430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B18C060-9DD2-4945-9C02-7FA9094848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2279" y="4300289"/>
            <a:ext cx="2705100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68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 xmlns:p="http://schemas.openxmlformats.org/presentationml/2006/main" xmlns:r="http://schemas.openxmlformats.org/officeDocument/2006/relationships" xmlns:a="http://schemas.openxmlformats.org/drawingml/2006/main">
      <p:transition spd="slow">
        <p:fade/>
      </p:transition>
    </mc:Fallback>
  </mc:AlternateContent>
</p:sld>
</file>

<file path=ppt/slides/slide2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7392"/>
            <a:ext cx="8229600" cy="1426170"/>
          </a:xfrm>
        </p:spPr>
        <p:txBody>
          <a:bodyPr/>
          <a:lstStyle/>
          <a:p>
            <a:r>
              <a:rPr lang="en-GB" dirty="0"/>
              <a:t>Course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36619"/>
            <a:ext cx="8229600" cy="44939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A full time 1 year EAL  qualification, offering underpinning knowledge and experience across the main areas of the Electrical Industry.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800" dirty="0"/>
              <a:t>You will undertake both practical and knowledge based training, with </a:t>
            </a:r>
            <a:r>
              <a:rPr lang="en-GB" dirty="0"/>
              <a:t>one </a:t>
            </a:r>
            <a:r>
              <a:rPr lang="en-GB" sz="2800" dirty="0"/>
              <a:t>online exam on Health and Safety, all other knowledge assessment is written and marked in-house.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0654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 xmlns:p="http://schemas.openxmlformats.org/presentationml/2006/main" xmlns:r="http://schemas.openxmlformats.org/officeDocument/2006/relationships" xmlns:a="http://schemas.openxmlformats.org/drawingml/2006/main">
      <p:transition spd="slow">
        <p:fade/>
      </p:transition>
    </mc:Fallback>
  </mc:AlternateContent>
</p:sld>
</file>

<file path=ppt/slides/slide3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7392"/>
            <a:ext cx="8229600" cy="1426170"/>
          </a:xfrm>
        </p:spPr>
        <p:txBody>
          <a:bodyPr/>
          <a:lstStyle/>
          <a:p>
            <a:br>
              <a:rPr lang="en-GB" dirty="0"/>
            </a:br>
            <a:r>
              <a:rPr lang="en-GB" dirty="0"/>
              <a:t>Entry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6151"/>
            <a:ext cx="8229600" cy="4104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You will be required to have attained GCSEs at a grade , 3 (D) or higher in English and Maths, as well as 2 other GCSEs to gain a place on the course. 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You will be required to study English and Maths GCSE, in addition to your chosen subject if you have a grade 4 (D) or lower. </a:t>
            </a:r>
          </a:p>
          <a:p>
            <a:pPr marL="0" indent="0">
              <a:buNone/>
            </a:pPr>
            <a:endParaRPr lang="en-GB" sz="2800" dirty="0"/>
          </a:p>
          <a:p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640610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 xmlns:p="http://schemas.openxmlformats.org/presentationml/2006/main" xmlns:r="http://schemas.openxmlformats.org/officeDocument/2006/relationships" xmlns:a="http://schemas.openxmlformats.org/drawingml/2006/main">
      <p:transition spd="slow">
        <p:fade/>
      </p:transition>
    </mc:Fallback>
  </mc:AlternateContent>
</p:sld>
</file>

<file path=ppt/slides/slide4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6594"/>
            <a:ext cx="8229600" cy="1210146"/>
          </a:xfrm>
        </p:spPr>
        <p:txBody>
          <a:bodyPr/>
          <a:lstStyle/>
          <a:p>
            <a:r>
              <a:rPr lang="en-GB" dirty="0"/>
              <a:t>Student 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53543"/>
            <a:ext cx="8229600" cy="4104457"/>
          </a:xfrm>
        </p:spPr>
        <p:txBody>
          <a:bodyPr/>
          <a:lstStyle/>
          <a:p>
            <a:pPr marL="457200" lvl="1" indent="0">
              <a:buNone/>
            </a:pPr>
            <a:r>
              <a:rPr lang="en-GB" dirty="0"/>
              <a:t>Vocational based learning</a:t>
            </a:r>
          </a:p>
          <a:p>
            <a:pPr marL="457200" lvl="1" indent="0">
              <a:buNone/>
            </a:pPr>
            <a:r>
              <a:rPr lang="en-GB" dirty="0"/>
              <a:t>Lecturers with years of real life experience</a:t>
            </a:r>
          </a:p>
          <a:p>
            <a:pPr marL="457200" lvl="1" indent="0">
              <a:buNone/>
            </a:pPr>
            <a:r>
              <a:rPr lang="en-GB" dirty="0"/>
              <a:t>Practical and theory sessions </a:t>
            </a:r>
          </a:p>
          <a:p>
            <a:pPr marL="457200" lvl="1" indent="0">
              <a:buNone/>
            </a:pPr>
            <a:r>
              <a:rPr lang="en-GB" dirty="0"/>
              <a:t>Dedicated workshop and resources</a:t>
            </a:r>
          </a:p>
          <a:p>
            <a:pPr marL="457200" lvl="1" indent="0">
              <a:buNone/>
            </a:pPr>
            <a:r>
              <a:rPr lang="en-GB" dirty="0"/>
              <a:t>Access to library and computers outside of lessons</a:t>
            </a:r>
          </a:p>
          <a:p>
            <a:pPr marL="0" indent="0">
              <a:buNone/>
            </a:pPr>
            <a:endParaRPr lang="en-GB" sz="2800" dirty="0"/>
          </a:p>
          <a:p>
            <a:endParaRPr lang="en-GB" sz="2800" dirty="0"/>
          </a:p>
          <a:p>
            <a:endParaRPr lang="en-GB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3D2245-08CF-4FDF-858B-93675DD23568}"/>
              </a:ext>
            </a:extLst>
          </p:cNvPr>
          <p:cNvSpPr txBox="1"/>
          <p:nvPr/>
        </p:nvSpPr>
        <p:spPr>
          <a:xfrm>
            <a:off x="457200" y="2866779"/>
            <a:ext cx="5715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</a:p>
          <a:p>
            <a:r>
              <a:rPr lang="en-GB" sz="24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</a:p>
          <a:p>
            <a:r>
              <a:rPr lang="en-GB" sz="24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</a:p>
          <a:p>
            <a:r>
              <a:rPr lang="en-GB" sz="24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</a:p>
          <a:p>
            <a:r>
              <a:rPr lang="en-GB" sz="24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GB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264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 xmlns:p="http://schemas.openxmlformats.org/presentationml/2006/main" xmlns:r="http://schemas.openxmlformats.org/officeDocument/2006/relationships" xmlns:a="http://schemas.openxmlformats.org/drawingml/2006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Course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4060916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u="sng" dirty="0"/>
              <a:t>Level 1 </a:t>
            </a:r>
            <a:r>
              <a:rPr lang="en-GB" b="1" dirty="0"/>
              <a:t> - Units of Study</a:t>
            </a:r>
            <a:endParaRPr lang="en-GB" dirty="0"/>
          </a:p>
          <a:p>
            <a:r>
              <a:rPr lang="en-GB" sz="2000" dirty="0"/>
              <a:t>Health &amp; Safety </a:t>
            </a:r>
          </a:p>
          <a:p>
            <a:r>
              <a:rPr lang="en-GB" sz="2000" dirty="0"/>
              <a:t>Environmental protection</a:t>
            </a:r>
          </a:p>
          <a:p>
            <a:r>
              <a:rPr lang="en-GB" sz="2000" dirty="0"/>
              <a:t>Electrical Installation methods</a:t>
            </a:r>
          </a:p>
          <a:p>
            <a:r>
              <a:rPr lang="en-GB" sz="2000" dirty="0"/>
              <a:t>Electrical Installation practical</a:t>
            </a:r>
          </a:p>
          <a:p>
            <a:r>
              <a:rPr lang="en-GB" sz="2000" dirty="0"/>
              <a:t>Electrical Science</a:t>
            </a:r>
          </a:p>
          <a:p>
            <a:r>
              <a:rPr lang="en-GB" sz="2000" dirty="0"/>
              <a:t>Starting work in construction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0" name="AutoShape 8" descr="English Legal System Online Course and Certification - Study36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59E815-36A6-4591-B2AF-C1CA97EE53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7405" y="1825625"/>
            <a:ext cx="2619375" cy="17430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52865E5-EF53-439C-8C51-0C50590995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5755" y="2924944"/>
            <a:ext cx="3543300" cy="17430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B18C060-9DD2-4945-9C02-7FA9094848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2279" y="4300289"/>
            <a:ext cx="2705100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321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 xmlns:p="http://schemas.openxmlformats.org/presentationml/2006/main" xmlns:r="http://schemas.openxmlformats.org/officeDocument/2006/relationships" xmlns:a="http://schemas.openxmlformats.org/drawingml/2006/main">
      <p:transition spd="slow">
        <p:fade/>
      </p:transition>
    </mc:Fallback>
  </mc:AlternateContent>
</p:sld>
</file>

<file path=ppt/slides/slide6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C07EC-0169-4E77-AD0D-B9754F42A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Tools, Materials &amp; Books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3FF41-1215-461C-9201-B2F1BDF25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There are some resources that will need to be purchased by yourself, in order to support your journey to become a qualified electrician.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A breakdown of these will be with given to you at interview, as well as predicted costs, A full breakdown is given at enrolment. </a:t>
            </a:r>
          </a:p>
          <a:p>
            <a:pPr marL="0" indent="0">
              <a:buNone/>
            </a:pPr>
            <a:r>
              <a:rPr lang="en-GB" dirty="0"/>
              <a:t>Most of these are sourced from local suppliers.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92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 xmlns:p="http://schemas.openxmlformats.org/presentationml/2006/main" xmlns:r="http://schemas.openxmlformats.org/officeDocument/2006/relationships" xmlns:a="http://schemas.openxmlformats.org/drawingml/2006/main">
      <p:transition spd="slow">
        <p:fade/>
      </p:transition>
    </mc:Fallback>
  </mc:AlternateContent>
</p:sld>
</file>

<file path=ppt/slides/slide7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Does it Lead?	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243195" y="3180454"/>
            <a:ext cx="6657610" cy="262481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%" lnSpcReduction="20%"/>
          </a:bodyPr>
          <a:lstStyle>
            <a:lvl1pPr marL="228600" indent="-228600" algn="l" defTabSz="914400" rtl="0" eaLnBrk="1" latinLnBrk="0" hangingPunct="1">
              <a:lnSpc>
                <a:spcPct val="90%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%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%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%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%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%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%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%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%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4400" dirty="0"/>
              <a:t>Progression on to level 2 Diploma, then level 3.</a:t>
            </a:r>
          </a:p>
          <a:p>
            <a:pPr marL="0" indent="0" algn="ctr">
              <a:buNone/>
            </a:pPr>
            <a:r>
              <a:rPr lang="en-GB" sz="4400" dirty="0"/>
              <a:t>Or</a:t>
            </a:r>
          </a:p>
          <a:p>
            <a:pPr marL="0" indent="0" algn="ctr">
              <a:buNone/>
            </a:pPr>
            <a:r>
              <a:rPr lang="en-GB" sz="4400" dirty="0"/>
              <a:t>Modern apprenticeship 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It is important to remember - in order to become a qualified electrician in the UK, you must have completed a recognised apprenticeship programme. 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A shortened version of this can be completed after completing the full-time courses.</a:t>
            </a:r>
          </a:p>
        </p:txBody>
      </p:sp>
      <p:pic>
        <p:nvPicPr>
          <p:cNvPr id="8" name="Picture 2" descr="Image result for careers after business cour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643" y="1417638"/>
            <a:ext cx="1850713" cy="1393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890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 xmlns:p="http://schemas.openxmlformats.org/presentationml/2006/main" xmlns:r="http://schemas.openxmlformats.org/officeDocument/2006/relationships" xmlns:a="http://schemas.openxmlformats.org/drawingml/2006/main">
      <p:transition spd="slow">
        <p:fade/>
      </p:transition>
    </mc:Fallback>
  </mc:AlternateContent>
</p:sld>
</file>

<file path=ppt/slides/slide8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63" y="884375"/>
            <a:ext cx="6622956" cy="41276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73828" y="5456538"/>
            <a:ext cx="7001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For more information contact</a:t>
            </a:r>
          </a:p>
          <a:p>
            <a:r>
              <a:rPr lang="en-GB" sz="2400" b="1" dirty="0">
                <a:solidFill>
                  <a:srgbClr val="C00000"/>
                </a:solidFill>
              </a:rPr>
              <a:t>Rob_swanson@Weymouth.ac.uk</a:t>
            </a:r>
          </a:p>
        </p:txBody>
      </p:sp>
    </p:spTree>
    <p:extLst>
      <p:ext uri="{BB962C8B-B14F-4D97-AF65-F5344CB8AC3E}">
        <p14:creationId xmlns:p14="http://schemas.microsoft.com/office/powerpoint/2010/main" val="240306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 xmlns:p="http://schemas.openxmlformats.org/presentationml/2006/main" xmlns:r="http://schemas.openxmlformats.org/officeDocument/2006/relationships" xmlns:a="http://schemas.openxmlformats.org/drawingml/2006/main">
      <p:transition spd="slow">
        <p:fade/>
      </p:transition>
    </mc:Fallback>
  </mc:AlternateContent>
</p:sld>
</file>

<file path=ppt/slides/slide9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Course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4060916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u="sng" dirty="0"/>
              <a:t>Level 2</a:t>
            </a:r>
            <a:endParaRPr lang="en-GB" dirty="0"/>
          </a:p>
          <a:p>
            <a:pPr marL="0" indent="0">
              <a:buNone/>
            </a:pPr>
            <a:r>
              <a:rPr lang="en-GB" sz="2000" dirty="0"/>
              <a:t>Health &amp; Safety </a:t>
            </a:r>
          </a:p>
          <a:p>
            <a:pPr marL="0" indent="0">
              <a:buNone/>
            </a:pPr>
            <a:r>
              <a:rPr lang="en-GB" sz="2000" dirty="0"/>
              <a:t>Electrical Installation theory</a:t>
            </a:r>
          </a:p>
          <a:p>
            <a:pPr marL="0" indent="0">
              <a:buNone/>
            </a:pPr>
            <a:r>
              <a:rPr lang="en-GB" sz="2000" dirty="0"/>
              <a:t>Electrical Installation methods</a:t>
            </a:r>
          </a:p>
          <a:p>
            <a:pPr marL="0" indent="0">
              <a:buNone/>
            </a:pPr>
            <a:r>
              <a:rPr lang="en-GB" sz="2000" dirty="0"/>
              <a:t>Electrical Installation practical</a:t>
            </a:r>
          </a:p>
          <a:p>
            <a:pPr marL="0" indent="0">
              <a:buNone/>
            </a:pPr>
            <a:r>
              <a:rPr lang="en-GB" sz="2000" dirty="0"/>
              <a:t>Electrical Science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0" name="AutoShape 8" descr="English Legal System Online Course and Certification - Study36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59E815-36A6-4591-B2AF-C1CA97EE53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7405" y="1825625"/>
            <a:ext cx="2619375" cy="17430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488B1E5-1103-4D78-A3B8-39CFA0A7AA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5755" y="2924944"/>
            <a:ext cx="3543300" cy="17430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B18C060-9DD2-4945-9C02-7FA9094848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2279" y="4300289"/>
            <a:ext cx="2705100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077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 xmlns:p="http://schemas.openxmlformats.org/presentationml/2006/main" xmlns:r="http://schemas.openxmlformats.org/officeDocument/2006/relationships" xmlns:a="http://schemas.openxmlformats.org/drawingml/2006/main">
      <p:transition spd="slow">
        <p:fade/>
      </p:transition>
    </mc:Fallback>
  </mc:AlternateContent>
</p:sld>
</file>

<file path=ppt/tags/tag1.xml><?xml version="1.0" encoding="utf-8"?>
<p:tagLst xmlns:a="http://purl.oclc.org/ooxml/drawingml/main" xmlns:r="http://purl.oclc.org/ooxml/officeDocument/relationships" xmlns:p="http://purl.oclc.org/ooxml/presentationml/main">
  <p:tag name="TIMING" val="|5.1|1.4|0.7"/>
</p:tagLst>
</file>

<file path=ppt/theme/theme1.xml><?xml version="1.0" encoding="utf-8"?>
<a:theme xmlns:a="http://purl.oclc.org/ooxml/drawingml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%">
              <a:schemeClr val="phClr">
                <a:lumMod val="110%"/>
                <a:satMod val="105%"/>
                <a:tint val="67%"/>
              </a:schemeClr>
            </a:gs>
            <a:gs pos="50%">
              <a:schemeClr val="phClr">
                <a:lumMod val="105%"/>
                <a:satMod val="103%"/>
                <a:tint val="73%"/>
              </a:schemeClr>
            </a:gs>
            <a:gs pos="100%">
              <a:schemeClr val="phClr">
                <a:lumMod val="105%"/>
                <a:satMod val="109%"/>
                <a:tint val="81%"/>
              </a:schemeClr>
            </a:gs>
          </a:gsLst>
          <a:lin ang="5400000" scaled="0"/>
        </a:gradFill>
        <a:gradFill rotWithShape="1">
          <a:gsLst>
            <a:gs pos="0%">
              <a:schemeClr val="phClr">
                <a:satMod val="103%"/>
                <a:lumMod val="102%"/>
                <a:tint val="94%"/>
              </a:schemeClr>
            </a:gs>
            <a:gs pos="50%">
              <a:schemeClr val="phClr">
                <a:satMod val="110%"/>
                <a:lumMod val="100%"/>
                <a:shade val="100%"/>
              </a:schemeClr>
            </a:gs>
            <a:gs pos="100%">
              <a:schemeClr val="phClr">
                <a:lumMod val="99%"/>
                <a:satMod val="120%"/>
                <a:shade val="78%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%"/>
        </a:ln>
        <a:ln w="12700" cap="flat" cmpd="sng" algn="ctr">
          <a:solidFill>
            <a:schemeClr val="phClr"/>
          </a:solidFill>
          <a:prstDash val="solid"/>
          <a:miter lim="800%"/>
        </a:ln>
        <a:ln w="19050" cap="flat" cmpd="sng" algn="ctr">
          <a:solidFill>
            <a:schemeClr val="phClr"/>
          </a:solidFill>
          <a:prstDash val="solid"/>
          <a:miter lim="800%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%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%"/>
            <a:satMod val="170%"/>
          </a:schemeClr>
        </a:solidFill>
        <a:gradFill rotWithShape="1">
          <a:gsLst>
            <a:gs pos="0%">
              <a:schemeClr val="phClr">
                <a:tint val="93%"/>
                <a:satMod val="150%"/>
                <a:shade val="98%"/>
                <a:lumMod val="102%"/>
              </a:schemeClr>
            </a:gs>
            <a:gs pos="50%">
              <a:schemeClr val="phClr">
                <a:tint val="98%"/>
                <a:satMod val="130%"/>
                <a:shade val="90%"/>
                <a:lumMod val="103%"/>
              </a:schemeClr>
            </a:gs>
            <a:gs pos="100%">
              <a:schemeClr val="phClr">
                <a:shade val="63%"/>
                <a:satMod val="120%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purl.oclc.org/ooxml/drawingml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%">
              <a:schemeClr val="phClr">
                <a:lumMod val="110%"/>
                <a:satMod val="105%"/>
                <a:tint val="67%"/>
              </a:schemeClr>
            </a:gs>
            <a:gs pos="50%">
              <a:schemeClr val="phClr">
                <a:lumMod val="105%"/>
                <a:satMod val="103%"/>
                <a:tint val="73%"/>
              </a:schemeClr>
            </a:gs>
            <a:gs pos="100%">
              <a:schemeClr val="phClr">
                <a:lumMod val="105%"/>
                <a:satMod val="109%"/>
                <a:tint val="81%"/>
              </a:schemeClr>
            </a:gs>
          </a:gsLst>
          <a:lin ang="5400000" scaled="0"/>
        </a:gradFill>
        <a:gradFill rotWithShape="1">
          <a:gsLst>
            <a:gs pos="0%">
              <a:schemeClr val="phClr">
                <a:satMod val="103%"/>
                <a:lumMod val="102%"/>
                <a:tint val="94%"/>
              </a:schemeClr>
            </a:gs>
            <a:gs pos="50%">
              <a:schemeClr val="phClr">
                <a:satMod val="110%"/>
                <a:lumMod val="100%"/>
                <a:shade val="100%"/>
              </a:schemeClr>
            </a:gs>
            <a:gs pos="100%">
              <a:schemeClr val="phClr">
                <a:lumMod val="99%"/>
                <a:satMod val="120%"/>
                <a:shade val="78%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%"/>
        </a:ln>
        <a:ln w="12700" cap="flat" cmpd="sng" algn="ctr">
          <a:solidFill>
            <a:schemeClr val="phClr"/>
          </a:solidFill>
          <a:prstDash val="solid"/>
          <a:miter lim="800%"/>
        </a:ln>
        <a:ln w="19050" cap="flat" cmpd="sng" algn="ctr">
          <a:solidFill>
            <a:schemeClr val="phClr"/>
          </a:solidFill>
          <a:prstDash val="solid"/>
          <a:miter lim="800%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%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%"/>
            <a:satMod val="170%"/>
          </a:schemeClr>
        </a:solidFill>
        <a:gradFill rotWithShape="1">
          <a:gsLst>
            <a:gs pos="0%">
              <a:schemeClr val="phClr">
                <a:tint val="93%"/>
                <a:satMod val="150%"/>
                <a:shade val="98%"/>
                <a:lumMod val="102%"/>
              </a:schemeClr>
            </a:gs>
            <a:gs pos="50%">
              <a:schemeClr val="phClr">
                <a:tint val="98%"/>
                <a:satMod val="130%"/>
                <a:shade val="90%"/>
                <a:lumMod val="103%"/>
              </a:schemeClr>
            </a:gs>
            <a:gs pos="100%">
              <a:schemeClr val="phClr">
                <a:shade val="63%"/>
                <a:satMod val="120%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purl.oclc.org/ooxml/officeDocument/extendedProperties" xmlns:vt="http://purl.oclc.org/ooxml/officeDocument/docPropsVTypes">
  <Template>Office Theme</Template>
  <TotalTime>65</TotalTime>
  <Words>363</Words>
  <Application>Microsoft Office PowerPoint</Application>
  <PresentationFormat>On-screen Show (4:3)</PresentationFormat>
  <Paragraphs>70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1_Office Theme</vt:lpstr>
      <vt:lpstr>PowerPoint Presentation</vt:lpstr>
      <vt:lpstr>Course Summary</vt:lpstr>
      <vt:lpstr> Entry Requirements</vt:lpstr>
      <vt:lpstr>Student Experience</vt:lpstr>
      <vt:lpstr>Course Overview</vt:lpstr>
      <vt:lpstr>Tools, Materials &amp; Books</vt:lpstr>
      <vt:lpstr>Where Does it Lead? </vt:lpstr>
      <vt:lpstr>PowerPoint Presentation</vt:lpstr>
      <vt:lpstr>Course Overview</vt:lpstr>
      <vt:lpstr>Course Overview</vt:lpstr>
    </vt:vector>
  </TitlesOfParts>
  <Company>Weymouth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Anissa Lee</dc:creator>
  <cp:lastModifiedBy>Anissa Lee</cp:lastModifiedBy>
  <cp:revision>14</cp:revision>
  <dcterms:created xsi:type="dcterms:W3CDTF">2017-09-20T13:56:00Z</dcterms:created>
  <dcterms:modified xsi:type="dcterms:W3CDTF">2020-05-28T09:47:22Z</dcterms:modified>
</cp:coreProperties>
</file>