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purl.oclc.org/ooxml/officeDocument/relationships/metadata/thumbnail" Target="docProps/thumbnail.jpeg"/><Relationship Id="rId1" Type="http://purl.oclc.org/ooxml/officeDocument/relationships/officeDocument" Target="ppt/presentation.xml"/><Relationship Id="rId4" Type="http://purl.oclc.org/ooxml/officeDocument/relationships/extendedProperties" Target="docProps/app.xml"/></Relationships>
</file>

<file path=ppt/presentation.xml><?xml version="1.0" encoding="utf-8"?>
<p:presentation xmlns:a="http://purl.oclc.org/ooxml/drawingml/main" xmlns:r="http://purl.oclc.org/ooxml/officeDocument/relationships" xmlns:p="http://purl.oclc.org/ooxml/presentationml/main" saveSubsetFonts="1" conformance="strict">
  <p:sldMasterIdLst>
    <p:sldMasterId id="2147483707" r:id="rId1"/>
  </p:sldMasterIdLst>
  <p:notesMasterIdLst>
    <p:notesMasterId r:id="rId14"/>
  </p:notesMasterIdLst>
  <p:sldIdLst>
    <p:sldId id="269" r:id="rId2"/>
    <p:sldId id="270" r:id="rId3"/>
    <p:sldId id="271" r:id="rId4"/>
    <p:sldId id="272" r:id="rId5"/>
    <p:sldId id="273" r:id="rId6"/>
    <p:sldId id="274" r:id="rId7"/>
    <p:sldId id="275" r:id="rId8"/>
    <p:sldId id="276" r:id="rId9"/>
    <p:sldId id="277" r:id="rId10"/>
    <p:sldId id="278" r:id="rId11"/>
    <p:sldId id="257" r:id="rId12"/>
    <p:sldId id="2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purl.oclc.org/ooxml/drawingml/main" xmlns:r="http://purl.oclc.org/ooxml/officeDocument/relationships" xmlns:p="http://purl.oclc.org/ooxml/presentationml/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purl.oclc.org/ooxml/drawingml/main" def="{5C22544A-7EE6-4342-B048-85BDC9FD1C3A}"/>
</file>

<file path=ppt/viewProps.xml><?xml version="1.0" encoding="utf-8"?>
<p:viewPr xmlns:a="http://purl.oclc.org/ooxml/drawingml/main" xmlns:r="http://purl.oclc.org/ooxml/officeDocument/relationships" xmlns:p="http://purl.oclc.org/ooxml/presentationml/main" lastView="sldThumbnailView">
  <p:normalViewPr>
    <p:restoredLeft sz="15.716%" autoAdjust="0"/>
    <p:restoredTop sz="94.66%"/>
  </p:normalViewPr>
  <p:slideViewPr>
    <p:cSldViewPr snapToGrid="0" snapToObjects="1">
      <p:cViewPr varScale="1">
        <p:scale>
          <a:sx n="113" d="100"/>
          <a:sy n="113" d="100"/>
        </p:scale>
        <p:origin x="606"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8" d="100"/>
          <a:sy n="108" d="100"/>
        </p:scale>
        <p:origin x="-4336"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purl.oclc.org/ooxml/officeDocument/relationships/slide" Target="slides/slide7.xml"/><Relationship Id="rId13" Type="http://purl.oclc.org/ooxml/officeDocument/relationships/slide" Target="slides/slide12.xml"/><Relationship Id="rId18" Type="http://purl.oclc.org/ooxml/officeDocument/relationships/tableStyles" Target="tableStyles.xml"/><Relationship Id="rId3" Type="http://purl.oclc.org/ooxml/officeDocument/relationships/slide" Target="slides/slide2.xml"/><Relationship Id="rId7" Type="http://purl.oclc.org/ooxml/officeDocument/relationships/slide" Target="slides/slide6.xml"/><Relationship Id="rId12" Type="http://purl.oclc.org/ooxml/officeDocument/relationships/slide" Target="slides/slide11.xml"/><Relationship Id="rId17" Type="http://purl.oclc.org/ooxml/officeDocument/relationships/theme" Target="theme/theme1.xml"/><Relationship Id="rId2" Type="http://purl.oclc.org/ooxml/officeDocument/relationships/slide" Target="slides/slide1.xml"/><Relationship Id="rId16" Type="http://purl.oclc.org/ooxml/officeDocument/relationships/viewProps" Target="viewProps.xml"/><Relationship Id="rId1" Type="http://purl.oclc.org/ooxml/officeDocument/relationships/slideMaster" Target="slideMasters/slideMaster1.xml"/><Relationship Id="rId6" Type="http://purl.oclc.org/ooxml/officeDocument/relationships/slide" Target="slides/slide5.xml"/><Relationship Id="rId11" Type="http://purl.oclc.org/ooxml/officeDocument/relationships/slide" Target="slides/slide10.xml"/><Relationship Id="rId5" Type="http://purl.oclc.org/ooxml/officeDocument/relationships/slide" Target="slides/slide4.xml"/><Relationship Id="rId15" Type="http://purl.oclc.org/ooxml/officeDocument/relationships/presProps" Target="presProps.xml"/><Relationship Id="rId10" Type="http://purl.oclc.org/ooxml/officeDocument/relationships/slide" Target="slides/slide9.xml"/><Relationship Id="rId4" Type="http://purl.oclc.org/ooxml/officeDocument/relationships/slide" Target="slides/slide3.xml"/><Relationship Id="rId9" Type="http://purl.oclc.org/ooxml/officeDocument/relationships/slide" Target="slides/slide8.xml"/><Relationship Id="rId14" Type="http://purl.oclc.org/ooxml/officeDocument/relationships/notesMaster" Target="notesMasters/notesMaster1.xml"/></Relationships>
</file>

<file path=ppt/notesMasters/_rels/notesMaster1.xml.rels><?xml version="1.0" encoding="UTF-8" standalone="yes"?>
<Relationships xmlns="http://schemas.openxmlformats.org/package/2006/relationships"><Relationship Id="rId1" Type="http://purl.oclc.org/ooxml/officeDocument/relationships/theme" Target="../theme/theme2.xml"/></Relationships>
</file>

<file path=ppt/notesMasters/notesMaster1.xml><?xml version="1.0" encoding="utf-8"?>
<p:notesMaster xmlns:a="http://purl.oclc.org/ooxml/drawingml/main" xmlns:r="http://purl.oclc.org/ooxml/officeDocument/relationships" xmlns:p="http://purl.oclc.org/ooxml/presentationml/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AF31FA-C0E3-284C-AFDF-F90FD514ABC7}" type="datetimeFigureOut">
              <a:rPr lang="en-US" smtClean="0"/>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1F9B3D-49B9-7D4A-9448-CD3BFDB88B09}" type="slidenum">
              <a:rPr lang="en-US" smtClean="0"/>
              <a:t>‹#›</a:t>
            </a:fld>
            <a:endParaRPr lang="en-US"/>
          </a:p>
        </p:txBody>
      </p:sp>
    </p:spTree>
    <p:extLst>
      <p:ext uri="{BB962C8B-B14F-4D97-AF65-F5344CB8AC3E}">
        <p14:creationId xmlns:p14="http://schemas.microsoft.com/office/powerpoint/2010/main" val="28522900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10.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11.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2.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3.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4.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5.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6.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7.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8.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9.xml.rels><?xml version="1.0" encoding="UTF-8" standalone="yes"?>
<Relationships xmlns="http://schemas.openxmlformats.org/package/2006/relationships"><Relationship Id="rId1" Type="http://purl.oclc.org/ooxml/officeDocument/relationships/slideMaster" Target="../slideMasters/slideMaster1.xml"/></Relationships>
</file>

<file path=ppt/slideLayouts/slideLayout1.xml><?xml version="1.0" encoding="utf-8"?>
<p:sldLayout xmlns:a="http://purl.oclc.org/ooxml/drawingml/main" xmlns:r="http://purl.oclc.org/ooxml/officeDocument/relationships" xmlns:p="http://purl.oclc.org/ooxml/presentationml/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2395322571"/>
      </p:ext>
    </p:extLst>
  </p:cSld>
  <p:clrMapOvr>
    <a:masterClrMapping/>
  </p:clrMapOvr>
</p:sldLayout>
</file>

<file path=ppt/slideLayouts/slideLayout10.xml><?xml version="1.0" encoding="utf-8"?>
<p:sldLayout xmlns:a="http://purl.oclc.org/ooxml/drawingml/main" xmlns:r="http://purl.oclc.org/ooxml/officeDocument/relationships" xmlns:p="http://purl.oclc.org/ooxml/presentationml/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1960143502"/>
      </p:ext>
    </p:extLst>
  </p:cSld>
  <p:clrMapOvr>
    <a:masterClrMapping/>
  </p:clrMapOvr>
</p:sldLayout>
</file>

<file path=ppt/slideLayouts/slideLayout11.xml><?xml version="1.0" encoding="utf-8"?>
<p:sldLayout xmlns:a="http://purl.oclc.org/ooxml/drawingml/main" xmlns:r="http://purl.oclc.org/ooxml/officeDocument/relationships" xmlns:p="http://purl.oclc.org/ooxml/presentationml/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1115722639"/>
      </p:ext>
    </p:extLst>
  </p:cSld>
  <p:clrMapOvr>
    <a:masterClrMapping/>
  </p:clrMapOvr>
</p:sldLayout>
</file>

<file path=ppt/slideLayouts/slideLayout2.xml><?xml version="1.0" encoding="utf-8"?>
<p:sldLayout xmlns:a="http://purl.oclc.org/ooxml/drawingml/main" xmlns:r="http://purl.oclc.org/ooxml/officeDocument/relationships" xmlns:p="http://purl.oclc.org/ooxml/presentationml/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2388207879"/>
      </p:ext>
    </p:extLst>
  </p:cSld>
  <p:clrMapOvr>
    <a:masterClrMapping/>
  </p:clrMapOvr>
</p:sldLayout>
</file>

<file path=ppt/slideLayouts/slideLayout3.xml><?xml version="1.0" encoding="utf-8"?>
<p:sldLayout xmlns:a="http://purl.oclc.org/ooxml/drawingml/main" xmlns:r="http://purl.oclc.org/ooxml/officeDocument/relationships" xmlns:p="http://purl.oclc.org/ooxml/presentationml/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
                  </a:schemeClr>
                </a:solidFill>
              </a:defRPr>
            </a:lvl2pPr>
            <a:lvl3pPr marL="914400" indent="0">
              <a:buNone/>
              <a:defRPr sz="1800">
                <a:solidFill>
                  <a:schemeClr val="tx1">
                    <a:tint val="75%"/>
                  </a:schemeClr>
                </a:solidFill>
              </a:defRPr>
            </a:lvl3pPr>
            <a:lvl4pPr marL="1371600" indent="0">
              <a:buNone/>
              <a:defRPr sz="1600">
                <a:solidFill>
                  <a:schemeClr val="tx1">
                    <a:tint val="75%"/>
                  </a:schemeClr>
                </a:solidFill>
              </a:defRPr>
            </a:lvl4pPr>
            <a:lvl5pPr marL="1828800" indent="0">
              <a:buNone/>
              <a:defRPr sz="1600">
                <a:solidFill>
                  <a:schemeClr val="tx1">
                    <a:tint val="75%"/>
                  </a:schemeClr>
                </a:solidFill>
              </a:defRPr>
            </a:lvl5pPr>
            <a:lvl6pPr marL="2286000" indent="0">
              <a:buNone/>
              <a:defRPr sz="1600">
                <a:solidFill>
                  <a:schemeClr val="tx1">
                    <a:tint val="75%"/>
                  </a:schemeClr>
                </a:solidFill>
              </a:defRPr>
            </a:lvl6pPr>
            <a:lvl7pPr marL="2743200" indent="0">
              <a:buNone/>
              <a:defRPr sz="1600">
                <a:solidFill>
                  <a:schemeClr val="tx1">
                    <a:tint val="75%"/>
                  </a:schemeClr>
                </a:solidFill>
              </a:defRPr>
            </a:lvl7pPr>
            <a:lvl8pPr marL="3200400" indent="0">
              <a:buNone/>
              <a:defRPr sz="1600">
                <a:solidFill>
                  <a:schemeClr val="tx1">
                    <a:tint val="75%"/>
                  </a:schemeClr>
                </a:solidFill>
              </a:defRPr>
            </a:lvl8pPr>
            <a:lvl9pPr marL="3657600" indent="0">
              <a:buNone/>
              <a:defRPr sz="1600">
                <a:solidFill>
                  <a:schemeClr val="tx1">
                    <a:tint val="75%"/>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2756461142"/>
      </p:ext>
    </p:extLst>
  </p:cSld>
  <p:clrMapOvr>
    <a:masterClrMapping/>
  </p:clrMapOvr>
</p:sldLayout>
</file>

<file path=ppt/slideLayouts/slideLayout4.xml><?xml version="1.0" encoding="utf-8"?>
<p:sldLayout xmlns:a="http://purl.oclc.org/ooxml/drawingml/main" xmlns:r="http://purl.oclc.org/ooxml/officeDocument/relationships" xmlns:p="http://purl.oclc.org/ooxml/presentationml/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AD8020-643E-42F1-BE78-8760CA45F009}"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3667500473"/>
      </p:ext>
    </p:extLst>
  </p:cSld>
  <p:clrMapOvr>
    <a:masterClrMapping/>
  </p:clrMapOvr>
</p:sldLayout>
</file>

<file path=ppt/slideLayouts/slideLayout5.xml><?xml version="1.0" encoding="utf-8"?>
<p:sldLayout xmlns:a="http://purl.oclc.org/ooxml/drawingml/main" xmlns:r="http://purl.oclc.org/ooxml/officeDocument/relationships" xmlns:p="http://purl.oclc.org/ooxml/presentationml/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AD8020-643E-42F1-BE78-8760CA45F009}" type="datetimeFigureOut">
              <a:rPr lang="en-GB" smtClean="0"/>
              <a:t>28/05/2020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4030718874"/>
      </p:ext>
    </p:extLst>
  </p:cSld>
  <p:clrMapOvr>
    <a:masterClrMapping/>
  </p:clrMapOvr>
</p:sldLayout>
</file>

<file path=ppt/slideLayouts/slideLayout6.xml><?xml version="1.0" encoding="utf-8"?>
<p:sldLayout xmlns:a="http://purl.oclc.org/ooxml/drawingml/main" xmlns:r="http://purl.oclc.org/ooxml/officeDocument/relationships" xmlns:p="http://purl.oclc.org/ooxml/presentationml/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AD8020-643E-42F1-BE78-8760CA45F009}" type="datetimeFigureOut">
              <a:rPr lang="en-GB" smtClean="0"/>
              <a:t>28/05/2020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3402461892"/>
      </p:ext>
    </p:extLst>
  </p:cSld>
  <p:clrMapOvr>
    <a:masterClrMapping/>
  </p:clrMapOvr>
</p:sldLayout>
</file>

<file path=ppt/slideLayouts/slideLayout7.xml><?xml version="1.0" encoding="utf-8"?>
<p:sldLayout xmlns:a="http://purl.oclc.org/ooxml/drawingml/main" xmlns:r="http://purl.oclc.org/ooxml/officeDocument/relationships" xmlns:p="http://purl.oclc.org/ooxml/presentationml/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AD8020-643E-42F1-BE78-8760CA45F009}" type="datetimeFigureOut">
              <a:rPr lang="en-GB" smtClean="0"/>
              <a:t>28/05/2020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2516301901"/>
      </p:ext>
    </p:extLst>
  </p:cSld>
  <p:clrMapOvr>
    <a:masterClrMapping/>
  </p:clrMapOvr>
</p:sldLayout>
</file>

<file path=ppt/slideLayouts/slideLayout8.xml><?xml version="1.0" encoding="utf-8"?>
<p:sldLayout xmlns:a="http://purl.oclc.org/ooxml/drawingml/main" xmlns:r="http://purl.oclc.org/ooxml/officeDocument/relationships" xmlns:p="http://purl.oclc.org/ooxml/presentationml/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AD8020-643E-42F1-BE78-8760CA45F009}"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82758464"/>
      </p:ext>
    </p:extLst>
  </p:cSld>
  <p:clrMapOvr>
    <a:masterClrMapping/>
  </p:clrMapOvr>
</p:sldLayout>
</file>

<file path=ppt/slideLayouts/slideLayout9.xml><?xml version="1.0" encoding="utf-8"?>
<p:sldLayout xmlns:a="http://purl.oclc.org/ooxml/drawingml/main" xmlns:r="http://purl.oclc.org/ooxml/officeDocument/relationships" xmlns:p="http://purl.oclc.org/ooxml/presentationml/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AD8020-643E-42F1-BE78-8760CA45F009}"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775309824"/>
      </p:ext>
    </p:extLst>
  </p:cSld>
  <p:clrMapOvr>
    <a:masterClrMapping/>
  </p:clrMapOvr>
</p:sldLayout>
</file>

<file path=ppt/slideMasters/_rels/slideMaster1.xml.rels><?xml version="1.0" encoding="UTF-8" standalone="yes"?>
<Relationships xmlns="http://schemas.openxmlformats.org/package/2006/relationships"><Relationship Id="rId8" Type="http://purl.oclc.org/ooxml/officeDocument/relationships/slideLayout" Target="../slideLayouts/slideLayout8.xml"/><Relationship Id="rId3" Type="http://purl.oclc.org/ooxml/officeDocument/relationships/slideLayout" Target="../slideLayouts/slideLayout3.xml"/><Relationship Id="rId7" Type="http://purl.oclc.org/ooxml/officeDocument/relationships/slideLayout" Target="../slideLayouts/slideLayout7.xml"/><Relationship Id="rId12" Type="http://purl.oclc.org/ooxml/officeDocument/relationships/theme" Target="../theme/theme1.xml"/><Relationship Id="rId2" Type="http://purl.oclc.org/ooxml/officeDocument/relationships/slideLayout" Target="../slideLayouts/slideLayout2.xml"/><Relationship Id="rId1" Type="http://purl.oclc.org/ooxml/officeDocument/relationships/slideLayout" Target="../slideLayouts/slideLayout1.xml"/><Relationship Id="rId6" Type="http://purl.oclc.org/ooxml/officeDocument/relationships/slideLayout" Target="../slideLayouts/slideLayout6.xml"/><Relationship Id="rId11" Type="http://purl.oclc.org/ooxml/officeDocument/relationships/slideLayout" Target="../slideLayouts/slideLayout11.xml"/><Relationship Id="rId5" Type="http://purl.oclc.org/ooxml/officeDocument/relationships/slideLayout" Target="../slideLayouts/slideLayout5.xml"/><Relationship Id="rId10" Type="http://purl.oclc.org/ooxml/officeDocument/relationships/slideLayout" Target="../slideLayouts/slideLayout10.xml"/><Relationship Id="rId4" Type="http://purl.oclc.org/ooxml/officeDocument/relationships/slideLayout" Target="../slideLayouts/slideLayout4.xml"/><Relationship Id="rId9" Type="http://purl.oclc.org/ooxml/officeDocument/relationships/slideLayout" Target="../slideLayouts/slideLayout9.xml"/></Relationships>
</file>

<file path=ppt/slideMasters/slideMaster1.xml><?xml version="1.0" encoding="utf-8"?>
<p:sldMaster xmlns:a="http://purl.oclc.org/ooxml/drawingml/main" xmlns:r="http://purl.oclc.org/ooxml/officeDocument/relationships" xmlns:p="http://purl.oclc.org/ooxml/presentationml/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
                  </a:schemeClr>
                </a:solidFill>
              </a:defRPr>
            </a:lvl1pPr>
          </a:lstStyle>
          <a:p>
            <a:fld id="{B6AD8020-643E-42F1-BE78-8760CA45F009}" type="datetimeFigureOut">
              <a:rPr lang="en-GB" smtClean="0"/>
              <a:t>28/05/2020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
                  </a:schemeClr>
                </a:solidFill>
              </a:defRPr>
            </a:lvl1pPr>
          </a:lstStyle>
          <a:p>
            <a:fld id="{0F7B6DC0-37CE-41CE-861E-EC0D023B9DF0}" type="slidenum">
              <a:rPr lang="en-GB" smtClean="0"/>
              <a:t>‹#›</a:t>
            </a:fld>
            <a:endParaRPr lang="en-GB"/>
          </a:p>
        </p:txBody>
      </p:sp>
    </p:spTree>
    <p:extLst>
      <p:ext uri="{BB962C8B-B14F-4D97-AF65-F5344CB8AC3E}">
        <p14:creationId xmlns:p14="http://schemas.microsoft.com/office/powerpoint/2010/main" val="77216787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purl.oclc.org/ooxml/officeDocument/relationships/image" Target="../media/image1.jpg"/><Relationship Id="rId1" Type="http://purl.oclc.org/ooxml/officeDocument/relationships/slideLayout" Target="../slideLayouts/slideLayout1.xml"/></Relationships>
</file>

<file path=ppt/slides/_rels/slide10.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11.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12.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2.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3.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4.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5.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6.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7.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8.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_rels/slide9.xml.rels><?xml version="1.0" encoding="UTF-8" standalone="yes"?>
<Relationships xmlns="http://schemas.openxmlformats.org/package/2006/relationships"><Relationship Id="rId2" Type="http://purl.oclc.org/ooxml/officeDocument/relationships/image" Target="../media/image2.jpg"/><Relationship Id="rId1" Type="http://purl.oclc.org/ooxml/officeDocument/relationships/slideLayout" Target="../slideLayouts/slideLayout2.xml"/></Relationships>
</file>

<file path=ppt/slides/slide1.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E00281-3904-4662-9EA8-38F74CD2DBE4}"/>
              </a:ext>
            </a:extLst>
          </p:cNvPr>
          <p:cNvSpPr txBox="1">
            <a:spLocks/>
          </p:cNvSpPr>
          <p:nvPr/>
        </p:nvSpPr>
        <p:spPr>
          <a:xfrm>
            <a:off x="108066" y="2041766"/>
            <a:ext cx="9167062" cy="2064722"/>
          </a:xfrm>
          <a:prstGeom prst="rect">
            <a:avLst/>
          </a:prstGeom>
        </p:spPr>
        <p:txBody>
          <a:bodyPr vert="horz" lIns="91440" tIns="45720" rIns="91440" bIns="45720" rtlCol="0" anchor="b">
            <a:normAutofit fontScale="70%" lnSpcReduction="20%"/>
          </a:bodyPr>
          <a:lstStyle>
            <a:lvl1pPr algn="ctr" defTabSz="914400" rtl="0" eaLnBrk="1" latinLnBrk="0" hangingPunct="1">
              <a:lnSpc>
                <a:spcPct val="90%"/>
              </a:lnSpc>
              <a:spcBef>
                <a:spcPct val="0%"/>
              </a:spcBef>
              <a:buNone/>
              <a:defRPr sz="6000" kern="1200">
                <a:solidFill>
                  <a:schemeClr val="tx1"/>
                </a:solidFill>
                <a:latin typeface="+mj-lt"/>
                <a:ea typeface="+mj-ea"/>
                <a:cs typeface="+mj-cs"/>
              </a:defRPr>
            </a:lvl1pPr>
          </a:lstStyle>
          <a:p>
            <a:pPr>
              <a:lnSpc>
                <a:spcPct val="170%"/>
              </a:lnSpc>
            </a:pPr>
            <a:r>
              <a:rPr lang="en-US" dirty="0"/>
              <a:t>Introduction to Professional Cookery </a:t>
            </a:r>
            <a:br>
              <a:rPr lang="en-US" dirty="0"/>
            </a:br>
            <a:r>
              <a:rPr lang="en-US" dirty="0"/>
              <a:t>Level 1</a:t>
            </a:r>
          </a:p>
        </p:txBody>
      </p:sp>
    </p:spTree>
    <p:extLst>
      <p:ext uri="{BB962C8B-B14F-4D97-AF65-F5344CB8AC3E}">
        <p14:creationId xmlns:p14="http://schemas.microsoft.com/office/powerpoint/2010/main" val="4114138447"/>
      </p:ext>
    </p:extLst>
  </p:cSld>
  <p:clrMapOvr>
    <a:masterClrMapping/>
  </p:clrMapOvr>
</p:sld>
</file>

<file path=ppt/slides/slide10.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6FD8-E301-4443-B09B-03AF9AE86977}"/>
              </a:ext>
            </a:extLst>
          </p:cNvPr>
          <p:cNvSpPr>
            <a:spLocks noGrp="1"/>
          </p:cNvSpPr>
          <p:nvPr>
            <p:ph type="title"/>
          </p:nvPr>
        </p:nvSpPr>
        <p:spPr>
          <a:xfrm>
            <a:off x="415924" y="625837"/>
            <a:ext cx="8308975" cy="610785"/>
          </a:xfrm>
        </p:spPr>
        <p:txBody>
          <a:bodyPr>
            <a:normAutofit fontScale="90%"/>
          </a:bodyPr>
          <a:lstStyle/>
          <a:p>
            <a:r>
              <a:rPr lang="en-US" dirty="0"/>
              <a:t>Progression</a:t>
            </a:r>
          </a:p>
        </p:txBody>
      </p:sp>
      <p:sp>
        <p:nvSpPr>
          <p:cNvPr id="3" name="Content Placeholder 2">
            <a:extLst>
              <a:ext uri="{FF2B5EF4-FFF2-40B4-BE49-F238E27FC236}">
                <a16:creationId xmlns:a16="http://schemas.microsoft.com/office/drawing/2014/main" id="{1790CE84-3A66-405A-9835-59D09DF66230}"/>
              </a:ext>
            </a:extLst>
          </p:cNvPr>
          <p:cNvSpPr>
            <a:spLocks noGrp="1"/>
          </p:cNvSpPr>
          <p:nvPr>
            <p:ph idx="1"/>
          </p:nvPr>
        </p:nvSpPr>
        <p:spPr>
          <a:xfrm>
            <a:off x="417512" y="1490131"/>
            <a:ext cx="8308975" cy="4367570"/>
          </a:xfrm>
        </p:spPr>
        <p:txBody>
          <a:bodyPr>
            <a:normAutofit lnSpcReduction="10%"/>
          </a:bodyPr>
          <a:lstStyle/>
          <a:p>
            <a:r>
              <a:rPr lang="en-GB" dirty="0"/>
              <a:t>You should aim to progress to the Level 2 Diploma in Professional Cookery course to further your training and broaden your career opportunities.</a:t>
            </a:r>
          </a:p>
          <a:p>
            <a:endParaRPr lang="en-GB" dirty="0"/>
          </a:p>
          <a:p>
            <a:r>
              <a:rPr lang="en-GB" dirty="0"/>
              <a:t> There may be opportunities to undertake an apprenticeship.</a:t>
            </a:r>
          </a:p>
          <a:p>
            <a:pPr marL="0" indent="0">
              <a:buNone/>
            </a:pPr>
            <a:endParaRPr lang="en-GB" dirty="0"/>
          </a:p>
          <a:p>
            <a:r>
              <a:rPr lang="en-GB" dirty="0"/>
              <a:t>Employment within the industry, This course will prepare you and provide the opportunity to progress into many different aspects of the catering and hospitality industry worldwide.</a:t>
            </a:r>
          </a:p>
          <a:p>
            <a:pPr marL="0" indent="0">
              <a:buNone/>
            </a:pPr>
            <a:endParaRPr lang="en-GB" dirty="0"/>
          </a:p>
          <a:p>
            <a:endParaRPr lang="en-US" dirty="0"/>
          </a:p>
        </p:txBody>
      </p:sp>
    </p:spTree>
    <p:extLst>
      <p:ext uri="{BB962C8B-B14F-4D97-AF65-F5344CB8AC3E}">
        <p14:creationId xmlns:p14="http://schemas.microsoft.com/office/powerpoint/2010/main" val="2397961707"/>
      </p:ext>
    </p:extLst>
  </p:cSld>
  <p:clrMapOvr>
    <a:masterClrMapping/>
  </p:clrMapOvr>
</p:sld>
</file>

<file path=ppt/slides/slide11.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42EAD4C-65B8-4A4F-BD2B-1D8C62AFDC29}"/>
              </a:ext>
            </a:extLst>
          </p:cNvPr>
          <p:cNvSpPr txBox="1">
            <a:spLocks/>
          </p:cNvSpPr>
          <p:nvPr/>
        </p:nvSpPr>
        <p:spPr>
          <a:xfrm>
            <a:off x="415925" y="742215"/>
            <a:ext cx="8308975" cy="610785"/>
          </a:xfrm>
          <a:prstGeom prst="rect">
            <a:avLst/>
          </a:prstGeom>
        </p:spPr>
        <p:txBody>
          <a:bodyPr vert="horz" lIns="91440" tIns="45720" rIns="91440" bIns="45720" rtlCol="0" anchor="ctr">
            <a:normAutofit fontScale="92.5%" lnSpcReduction="10%"/>
          </a:bodyPr>
          <a:lstStyle>
            <a:lvl1pPr algn="l" defTabSz="914400" rtl="0" eaLnBrk="1" latinLnBrk="0" hangingPunct="1">
              <a:lnSpc>
                <a:spcPct val="90%"/>
              </a:lnSpc>
              <a:spcBef>
                <a:spcPct val="0%"/>
              </a:spcBef>
              <a:buNone/>
              <a:defRPr sz="4400" kern="1200">
                <a:solidFill>
                  <a:schemeClr val="tx1"/>
                </a:solidFill>
                <a:latin typeface="+mj-lt"/>
                <a:ea typeface="+mj-ea"/>
                <a:cs typeface="+mj-cs"/>
              </a:defRPr>
            </a:lvl1pPr>
          </a:lstStyle>
          <a:p>
            <a:r>
              <a:rPr lang="en-US" dirty="0"/>
              <a:t>Alumni</a:t>
            </a:r>
          </a:p>
        </p:txBody>
      </p:sp>
      <p:sp>
        <p:nvSpPr>
          <p:cNvPr id="5" name="Content Placeholder 2">
            <a:extLst>
              <a:ext uri="{FF2B5EF4-FFF2-40B4-BE49-F238E27FC236}">
                <a16:creationId xmlns:a16="http://schemas.microsoft.com/office/drawing/2014/main" id="{E83C410A-8DB5-43BA-AC16-709A9F92836F}"/>
              </a:ext>
            </a:extLst>
          </p:cNvPr>
          <p:cNvSpPr txBox="1">
            <a:spLocks/>
          </p:cNvSpPr>
          <p:nvPr/>
        </p:nvSpPr>
        <p:spPr>
          <a:xfrm>
            <a:off x="415924" y="1353000"/>
            <a:ext cx="8308975" cy="4367570"/>
          </a:xfrm>
          <a:prstGeom prst="rect">
            <a:avLst/>
          </a:prstGeom>
        </p:spPr>
        <p:txBody>
          <a:bodyPr vert="horz" lIns="91440" tIns="45720" rIns="91440" bIns="45720" rtlCol="0">
            <a:normAutofit fontScale="77.5%" lnSpcReduction="20%"/>
          </a:bodyPr>
          <a:lstStyle>
            <a:lvl1pPr marL="228600" indent="-228600" algn="l" defTabSz="914400" rtl="0" eaLnBrk="1" latinLnBrk="0" hangingPunct="1">
              <a:lnSpc>
                <a:spcPct val="9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a:p>
            <a:pPr marL="0" indent="0">
              <a:buFont typeface="Arial" panose="020B0604020202020204" pitchFamily="34" charset="0"/>
              <a:buNone/>
            </a:pPr>
            <a:r>
              <a:rPr lang="en-GB" dirty="0"/>
              <a:t>Adam Breslin </a:t>
            </a:r>
            <a:r>
              <a:rPr lang="mr-IN" dirty="0"/>
              <a:t>–</a:t>
            </a:r>
            <a:r>
              <a:rPr lang="en-GB" dirty="0"/>
              <a:t> who completed levels 1-3 and now works for British Airways as part of their cabin crew often required to cook bespoke food during flights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Georgie Moore </a:t>
            </a:r>
            <a:r>
              <a:rPr lang="mr-IN" dirty="0"/>
              <a:t>–</a:t>
            </a:r>
            <a:r>
              <a:rPr lang="en-GB" dirty="0"/>
              <a:t> who completed levels 1-3 and progressed on to university to study Food Development</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Jack Winder </a:t>
            </a:r>
            <a:r>
              <a:rPr lang="mr-IN" dirty="0"/>
              <a:t>–</a:t>
            </a:r>
            <a:r>
              <a:rPr lang="en-GB" dirty="0"/>
              <a:t> who completed level 1 and level 2 apprenticeship and went on to work for the Hix group</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Poppy Watson – Completed level 2 professional cookery and went on to work in many fine dining establishments including the Galvin Brothers.</a:t>
            </a: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endParaRPr lang="en-US" dirty="0"/>
          </a:p>
        </p:txBody>
      </p:sp>
    </p:spTree>
    <p:extLst>
      <p:ext uri="{BB962C8B-B14F-4D97-AF65-F5344CB8AC3E}">
        <p14:creationId xmlns:p14="http://schemas.microsoft.com/office/powerpoint/2010/main" val="162996876"/>
      </p:ext>
    </p:extLst>
  </p:cSld>
  <p:clrMapOvr>
    <a:masterClrMapping/>
  </p:clrMapOvr>
</p:sld>
</file>

<file path=ppt/slides/slide12.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272CB54-52F0-4F97-BBEA-57C0CB180BDF}"/>
              </a:ext>
            </a:extLst>
          </p:cNvPr>
          <p:cNvSpPr>
            <a:spLocks noGrp="1"/>
          </p:cNvSpPr>
          <p:nvPr>
            <p:ph type="title"/>
          </p:nvPr>
        </p:nvSpPr>
        <p:spPr>
          <a:xfrm>
            <a:off x="-766156" y="271318"/>
            <a:ext cx="7467600" cy="774700"/>
          </a:xfrm>
        </p:spPr>
        <p:txBody>
          <a:bodyPr>
            <a:normAutofit fontScale="90%"/>
          </a:bodyPr>
          <a:lstStyle/>
          <a:p>
            <a:pPr algn="ctr" eaLnBrk="1" hangingPunct="1"/>
            <a:br>
              <a:rPr lang="en-GB" altLang="en-US" sz="4800" b="1" u="sng" dirty="0">
                <a:latin typeface="Calibri" panose="020F0502020204030204" pitchFamily="34" charset="0"/>
              </a:rPr>
            </a:br>
            <a:r>
              <a:rPr lang="en-GB" altLang="en-US" sz="3600" dirty="0">
                <a:latin typeface="Calibri" panose="020F0502020204030204" pitchFamily="34" charset="0"/>
              </a:rPr>
              <a:t>Frequently Asked Questions</a:t>
            </a:r>
            <a:br>
              <a:rPr lang="en-GB" altLang="en-US" sz="3600" dirty="0">
                <a:latin typeface="Calibri" panose="020F0502020204030204" pitchFamily="34" charset="0"/>
              </a:rPr>
            </a:br>
            <a:endParaRPr lang="en-GB" altLang="en-US" sz="3600" dirty="0"/>
          </a:p>
        </p:txBody>
      </p:sp>
      <p:sp>
        <p:nvSpPr>
          <p:cNvPr id="5" name="Content Placeholder 2">
            <a:extLst>
              <a:ext uri="{FF2B5EF4-FFF2-40B4-BE49-F238E27FC236}">
                <a16:creationId xmlns:a16="http://schemas.microsoft.com/office/drawing/2014/main" id="{6765C668-72F6-477A-AFCF-E6CD2DCD8DFF}"/>
              </a:ext>
            </a:extLst>
          </p:cNvPr>
          <p:cNvSpPr>
            <a:spLocks noGrp="1"/>
          </p:cNvSpPr>
          <p:nvPr>
            <p:ph idx="1"/>
          </p:nvPr>
        </p:nvSpPr>
        <p:spPr>
          <a:xfrm>
            <a:off x="628650" y="1056600"/>
            <a:ext cx="7787217" cy="5027083"/>
          </a:xfrm>
        </p:spPr>
        <p:txBody>
          <a:bodyPr>
            <a:normAutofit fontScale="92.5%"/>
          </a:bodyPr>
          <a:lstStyle/>
          <a:p>
            <a:pPr marL="0" indent="0">
              <a:buNone/>
            </a:pPr>
            <a:r>
              <a:rPr lang="en-GB" altLang="en-US" sz="2000" dirty="0"/>
              <a:t>How many days will I be in college?</a:t>
            </a:r>
          </a:p>
          <a:p>
            <a:pPr lvl="1"/>
            <a:r>
              <a:rPr lang="en-GB" altLang="en-US" sz="2000" dirty="0"/>
              <a:t>2 full days learning the skills to complete your qualification, this will also include maths and English if required, and depending on the business requirements of The Restaurant, however this is normally 2 shifts</a:t>
            </a:r>
          </a:p>
          <a:p>
            <a:pPr marL="0" indent="0">
              <a:buNone/>
            </a:pPr>
            <a:r>
              <a:rPr lang="en-GB" altLang="en-US" sz="2000" dirty="0"/>
              <a:t>What is college life like?</a:t>
            </a:r>
          </a:p>
          <a:p>
            <a:pPr lvl="1"/>
            <a:r>
              <a:rPr lang="en-GB" altLang="en-US" sz="2000" dirty="0"/>
              <a:t>College is an adult learning environment. You will be supported in your learning, however you need to ensure you are organised and follow all assessment deadline sot achieve the best possible outcomes.</a:t>
            </a:r>
          </a:p>
          <a:p>
            <a:r>
              <a:rPr lang="en-GB" altLang="en-US" sz="2000" dirty="0"/>
              <a:t>Will my attendance and punctuality be monitored?</a:t>
            </a:r>
          </a:p>
          <a:p>
            <a:pPr lvl="1"/>
            <a:r>
              <a:rPr lang="en-GB" altLang="en-US" sz="2000" dirty="0"/>
              <a:t>Yes, the catering department excels on its high attendance and punctuality, and it is treated like the workplace.  It will be monitored by your tutor and could have a bearing on your progression</a:t>
            </a:r>
          </a:p>
          <a:p>
            <a:r>
              <a:rPr lang="en-GB" altLang="en-US" sz="2000" dirty="0"/>
              <a:t>Can I access additional support at college?</a:t>
            </a:r>
          </a:p>
          <a:p>
            <a:pPr lvl="1"/>
            <a:r>
              <a:rPr lang="en-GB" altLang="en-US" sz="2000" dirty="0"/>
              <a:t>Yes, speak with your tutor at enrolment you will seek assistance for </a:t>
            </a:r>
            <a:r>
              <a:rPr lang="en-GB" altLang="en-US" sz="1700" dirty="0"/>
              <a:t>you.</a:t>
            </a:r>
          </a:p>
          <a:p>
            <a:pPr eaLnBrk="1" hangingPunct="1"/>
            <a:endParaRPr lang="en-GB" altLang="en-US" sz="2000" dirty="0"/>
          </a:p>
          <a:p>
            <a:pPr eaLnBrk="1" hangingPunct="1"/>
            <a:endParaRPr lang="en-GB" altLang="en-US" sz="2000" dirty="0"/>
          </a:p>
        </p:txBody>
      </p:sp>
    </p:spTree>
    <p:extLst>
      <p:ext uri="{BB962C8B-B14F-4D97-AF65-F5344CB8AC3E}">
        <p14:creationId xmlns:p14="http://schemas.microsoft.com/office/powerpoint/2010/main" val="1304664364"/>
      </p:ext>
    </p:extLst>
  </p:cSld>
  <p:clrMapOvr>
    <a:masterClrMapping/>
  </p:clrMapOvr>
</p:sld>
</file>

<file path=ppt/slides/slide2.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B2895F2-CCB6-4B91-8E63-FF54EF68D76C}"/>
              </a:ext>
            </a:extLst>
          </p:cNvPr>
          <p:cNvSpPr>
            <a:spLocks noGrp="1"/>
          </p:cNvSpPr>
          <p:nvPr>
            <p:ph type="title"/>
          </p:nvPr>
        </p:nvSpPr>
        <p:spPr>
          <a:xfrm>
            <a:off x="628650" y="365126"/>
            <a:ext cx="7886700" cy="1325563"/>
          </a:xfrm>
        </p:spPr>
        <p:txBody>
          <a:bodyPr/>
          <a:lstStyle/>
          <a:p>
            <a:r>
              <a:rPr lang="en-GB" dirty="0"/>
              <a:t>Introduction</a:t>
            </a:r>
          </a:p>
        </p:txBody>
      </p:sp>
      <p:sp>
        <p:nvSpPr>
          <p:cNvPr id="7" name="Content Placeholder 2">
            <a:extLst>
              <a:ext uri="{FF2B5EF4-FFF2-40B4-BE49-F238E27FC236}">
                <a16:creationId xmlns:a16="http://schemas.microsoft.com/office/drawing/2014/main" id="{A0EFE155-3B15-467E-A475-09A581A27104}"/>
              </a:ext>
            </a:extLst>
          </p:cNvPr>
          <p:cNvSpPr>
            <a:spLocks noGrp="1"/>
          </p:cNvSpPr>
          <p:nvPr>
            <p:ph idx="1"/>
          </p:nvPr>
        </p:nvSpPr>
        <p:spPr>
          <a:xfrm>
            <a:off x="628650" y="1601182"/>
            <a:ext cx="7886700" cy="4351338"/>
          </a:xfrm>
        </p:spPr>
        <p:txBody>
          <a:bodyPr>
            <a:normAutofit fontScale="92.5%"/>
          </a:bodyPr>
          <a:lstStyle/>
          <a:p>
            <a:pPr marL="0" indent="0">
              <a:buNone/>
            </a:pPr>
            <a:r>
              <a:rPr lang="en-GB" dirty="0"/>
              <a:t>The Level 1 Professional Cookery course at Weymouth College course is a fantastic opportunity for students seeking a career in hospitality and includes challenging practical and theoretical workshops alongside working in The Avenue Restaurant and kitchen. </a:t>
            </a:r>
          </a:p>
          <a:p>
            <a:pPr marL="0" indent="0">
              <a:buNone/>
            </a:pPr>
            <a:endParaRPr lang="en-GB" dirty="0"/>
          </a:p>
          <a:p>
            <a:pPr marL="0" indent="0">
              <a:buNone/>
            </a:pPr>
            <a:r>
              <a:rPr lang="en-GB" dirty="0"/>
              <a:t>The qualification will test your practical, theoretical and food service skills whilst enabling you to gain the necessary knowledge and understanding to enter the diverse and challenging industry of catering and hospitality.</a:t>
            </a:r>
          </a:p>
          <a:p>
            <a:endParaRPr lang="en-GB" dirty="0"/>
          </a:p>
        </p:txBody>
      </p:sp>
    </p:spTree>
    <p:extLst>
      <p:ext uri="{BB962C8B-B14F-4D97-AF65-F5344CB8AC3E}">
        <p14:creationId xmlns:p14="http://schemas.microsoft.com/office/powerpoint/2010/main" val="2908344358"/>
      </p:ext>
    </p:extLst>
  </p:cSld>
  <p:clrMapOvr>
    <a:masterClrMapping/>
  </p:clrMapOvr>
</p:sld>
</file>

<file path=ppt/slides/slide3.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6551C22-A015-4BEE-BCC0-F5970F08C0FC}"/>
              </a:ext>
            </a:extLst>
          </p:cNvPr>
          <p:cNvSpPr>
            <a:spLocks noGrp="1"/>
          </p:cNvSpPr>
          <p:nvPr>
            <p:ph type="title"/>
          </p:nvPr>
        </p:nvSpPr>
        <p:spPr>
          <a:xfrm>
            <a:off x="554470" y="490032"/>
            <a:ext cx="8308975" cy="610784"/>
          </a:xfrm>
        </p:spPr>
        <p:txBody>
          <a:bodyPr>
            <a:normAutofit fontScale="90%"/>
          </a:bodyPr>
          <a:lstStyle/>
          <a:p>
            <a:r>
              <a:rPr lang="en-US" dirty="0"/>
              <a:t>Course overview</a:t>
            </a:r>
          </a:p>
        </p:txBody>
      </p:sp>
      <p:sp>
        <p:nvSpPr>
          <p:cNvPr id="7" name="Content Placeholder 2">
            <a:extLst>
              <a:ext uri="{FF2B5EF4-FFF2-40B4-BE49-F238E27FC236}">
                <a16:creationId xmlns:a16="http://schemas.microsoft.com/office/drawing/2014/main" id="{E192549C-2805-497A-9BC3-00787AE3CF30}"/>
              </a:ext>
            </a:extLst>
          </p:cNvPr>
          <p:cNvSpPr>
            <a:spLocks noGrp="1"/>
          </p:cNvSpPr>
          <p:nvPr>
            <p:ph idx="1"/>
          </p:nvPr>
        </p:nvSpPr>
        <p:spPr>
          <a:xfrm>
            <a:off x="485197" y="1291244"/>
            <a:ext cx="8447520" cy="4693920"/>
          </a:xfrm>
        </p:spPr>
        <p:txBody>
          <a:bodyPr>
            <a:normAutofit fontScale="77.5%" lnSpcReduction="20%"/>
          </a:bodyPr>
          <a:lstStyle/>
          <a:p>
            <a:r>
              <a:rPr lang="en-US" dirty="0"/>
              <a:t>Nationally recognised qualification heavily based on practical assessment</a:t>
            </a:r>
          </a:p>
          <a:p>
            <a:r>
              <a:rPr lang="en-US" dirty="0"/>
              <a:t>50% of the course provided through in-house work experience</a:t>
            </a:r>
          </a:p>
          <a:p>
            <a:r>
              <a:rPr lang="en-US" dirty="0"/>
              <a:t>Assessment undertaken by practical, theoretical and observations means</a:t>
            </a:r>
          </a:p>
          <a:p>
            <a:r>
              <a:rPr lang="en-US" dirty="0"/>
              <a:t>Students will be required to work effectively as an individual and also part of a team</a:t>
            </a:r>
          </a:p>
          <a:p>
            <a:r>
              <a:rPr lang="en-US" dirty="0"/>
              <a:t>Additionalities </a:t>
            </a:r>
            <a:r>
              <a:rPr lang="mr-IN" dirty="0"/>
              <a:t>–</a:t>
            </a:r>
            <a:r>
              <a:rPr lang="en-US" dirty="0"/>
              <a:t> Students will be given the opportunity to gain a Front of House qualification</a:t>
            </a:r>
          </a:p>
          <a:p>
            <a:r>
              <a:rPr lang="en-US" dirty="0"/>
              <a:t>Ideally we would like candidates will have GCSE English and </a:t>
            </a:r>
            <a:r>
              <a:rPr lang="en-US" dirty="0" err="1"/>
              <a:t>Maths</a:t>
            </a:r>
            <a:r>
              <a:rPr lang="en-US" dirty="0"/>
              <a:t> at grade 4 or higher. However, acceptance on this course can be based on vocational experience and passion to the industry. A dedicated commitment to this course is required to be successful. </a:t>
            </a:r>
          </a:p>
          <a:p>
            <a:r>
              <a:rPr lang="en-US" dirty="0"/>
              <a:t>Taught by a well-qualified and experienced team from a variety of different backgrounds</a:t>
            </a:r>
          </a:p>
        </p:txBody>
      </p:sp>
    </p:spTree>
    <p:extLst>
      <p:ext uri="{BB962C8B-B14F-4D97-AF65-F5344CB8AC3E}">
        <p14:creationId xmlns:p14="http://schemas.microsoft.com/office/powerpoint/2010/main" val="3168374185"/>
      </p:ext>
    </p:extLst>
  </p:cSld>
  <p:clrMapOvr>
    <a:masterClrMapping/>
  </p:clrMapOvr>
</p:sld>
</file>

<file path=ppt/slides/slide4.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53AE98B-E097-40FA-B2DD-78A3A6D684EC}"/>
              </a:ext>
            </a:extLst>
          </p:cNvPr>
          <p:cNvSpPr>
            <a:spLocks noGrp="1"/>
          </p:cNvSpPr>
          <p:nvPr>
            <p:ph type="title"/>
          </p:nvPr>
        </p:nvSpPr>
        <p:spPr>
          <a:xfrm>
            <a:off x="415925" y="659563"/>
            <a:ext cx="8308975" cy="610784"/>
          </a:xfrm>
        </p:spPr>
        <p:txBody>
          <a:bodyPr>
            <a:normAutofit fontScale="90%"/>
          </a:bodyPr>
          <a:lstStyle/>
          <a:p>
            <a:r>
              <a:rPr lang="en-US" dirty="0"/>
              <a:t>Course costs</a:t>
            </a:r>
          </a:p>
        </p:txBody>
      </p:sp>
      <p:sp>
        <p:nvSpPr>
          <p:cNvPr id="5" name="Content Placeholder 2">
            <a:extLst>
              <a:ext uri="{FF2B5EF4-FFF2-40B4-BE49-F238E27FC236}">
                <a16:creationId xmlns:a16="http://schemas.microsoft.com/office/drawing/2014/main" id="{ECB36F8C-B41E-4F2E-AE70-938AC10351E1}"/>
              </a:ext>
            </a:extLst>
          </p:cNvPr>
          <p:cNvSpPr>
            <a:spLocks noGrp="1"/>
          </p:cNvSpPr>
          <p:nvPr>
            <p:ph idx="1"/>
          </p:nvPr>
        </p:nvSpPr>
        <p:spPr>
          <a:xfrm>
            <a:off x="482427" y="1614116"/>
            <a:ext cx="8308975" cy="4231840"/>
          </a:xfrm>
        </p:spPr>
        <p:txBody>
          <a:bodyPr>
            <a:normAutofit/>
          </a:bodyPr>
          <a:lstStyle/>
          <a:p>
            <a:r>
              <a:rPr lang="en-US" dirty="0"/>
              <a:t>It is anticipated the course costs will not exceed £150</a:t>
            </a:r>
          </a:p>
          <a:p>
            <a:endParaRPr lang="en-US" dirty="0"/>
          </a:p>
          <a:p>
            <a:pPr marL="0" indent="0">
              <a:buNone/>
            </a:pPr>
            <a:r>
              <a:rPr lang="en-US" dirty="0"/>
              <a:t>This will Include – Professional protective equipment and uniform, Text Books and external costs for site visits etc.</a:t>
            </a:r>
          </a:p>
          <a:p>
            <a:pPr marL="0" indent="0">
              <a:buNone/>
            </a:pPr>
            <a:endParaRPr lang="en-US" dirty="0"/>
          </a:p>
          <a:p>
            <a:pPr marL="0" indent="0">
              <a:buNone/>
            </a:pPr>
            <a:r>
              <a:rPr lang="en-US" dirty="0"/>
              <a:t>To date knives have been sponsored by an external source; this is still to be confirmed for the next academic year</a:t>
            </a:r>
          </a:p>
        </p:txBody>
      </p:sp>
    </p:spTree>
    <p:extLst>
      <p:ext uri="{BB962C8B-B14F-4D97-AF65-F5344CB8AC3E}">
        <p14:creationId xmlns:p14="http://schemas.microsoft.com/office/powerpoint/2010/main" val="350201562"/>
      </p:ext>
    </p:extLst>
  </p:cSld>
  <p:clrMapOvr>
    <a:masterClrMapping/>
  </p:clrMapOvr>
</p:sld>
</file>

<file path=ppt/slides/slide5.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4C51D-A16C-4FC5-AE0D-5DF1AA7748BE}"/>
              </a:ext>
            </a:extLst>
          </p:cNvPr>
          <p:cNvSpPr>
            <a:spLocks noGrp="1"/>
          </p:cNvSpPr>
          <p:nvPr>
            <p:ph type="title"/>
          </p:nvPr>
        </p:nvSpPr>
        <p:spPr>
          <a:xfrm>
            <a:off x="305086" y="577187"/>
            <a:ext cx="8308975" cy="610784"/>
          </a:xfrm>
        </p:spPr>
        <p:txBody>
          <a:bodyPr>
            <a:normAutofit fontScale="90%"/>
          </a:bodyPr>
          <a:lstStyle/>
          <a:p>
            <a:r>
              <a:rPr lang="en-US" dirty="0"/>
              <a:t>How will I be assessed?</a:t>
            </a:r>
          </a:p>
        </p:txBody>
      </p:sp>
      <p:sp>
        <p:nvSpPr>
          <p:cNvPr id="3" name="Content Placeholder 2">
            <a:extLst>
              <a:ext uri="{FF2B5EF4-FFF2-40B4-BE49-F238E27FC236}">
                <a16:creationId xmlns:a16="http://schemas.microsoft.com/office/drawing/2014/main" id="{B5CA2309-40C2-4326-AFC5-423DF62DAFE3}"/>
              </a:ext>
            </a:extLst>
          </p:cNvPr>
          <p:cNvSpPr>
            <a:spLocks noGrp="1"/>
          </p:cNvSpPr>
          <p:nvPr>
            <p:ph idx="1"/>
          </p:nvPr>
        </p:nvSpPr>
        <p:spPr>
          <a:xfrm>
            <a:off x="305087" y="1303422"/>
            <a:ext cx="8308975" cy="4977391"/>
          </a:xfrm>
        </p:spPr>
        <p:txBody>
          <a:bodyPr>
            <a:normAutofit lnSpcReduction="10%"/>
          </a:bodyPr>
          <a:lstStyle/>
          <a:p>
            <a:pPr marL="0" indent="0">
              <a:buNone/>
            </a:pPr>
            <a:r>
              <a:rPr lang="en-US" dirty="0"/>
              <a:t>Assessment at all levels is competency based for both theoretical and practical elements. </a:t>
            </a:r>
          </a:p>
          <a:p>
            <a:pPr marL="0" indent="0">
              <a:buNone/>
            </a:pPr>
            <a:endParaRPr lang="en-US" dirty="0"/>
          </a:p>
          <a:p>
            <a:pPr marL="0" indent="0">
              <a:buNone/>
            </a:pPr>
            <a:r>
              <a:rPr lang="en-US" dirty="0"/>
              <a:t>The theoretical side will comprise of multi choice question papers, short answer question papers &amp; assignments.</a:t>
            </a:r>
          </a:p>
          <a:p>
            <a:pPr marL="0" indent="0">
              <a:buNone/>
            </a:pPr>
            <a:r>
              <a:rPr lang="en-US" dirty="0"/>
              <a:t> </a:t>
            </a:r>
          </a:p>
          <a:p>
            <a:pPr marL="0" indent="0">
              <a:buNone/>
            </a:pPr>
            <a:r>
              <a:rPr lang="en-US" dirty="0"/>
              <a:t>The practical side will be a number of individual assessment and up to 2 multi dish assessments. </a:t>
            </a:r>
          </a:p>
          <a:p>
            <a:pPr marL="0" indent="0">
              <a:buNone/>
            </a:pPr>
            <a:endParaRPr lang="en-US" dirty="0"/>
          </a:p>
          <a:p>
            <a:pPr marL="0" indent="0">
              <a:buNone/>
            </a:pPr>
            <a:r>
              <a:rPr lang="en-US" dirty="0"/>
              <a:t>Observation and reflection</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818894762"/>
      </p:ext>
    </p:extLst>
  </p:cSld>
  <p:clrMapOvr>
    <a:masterClrMapping/>
  </p:clrMapOvr>
</p:sld>
</file>

<file path=ppt/slides/slide6.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B72A8-6BE1-4902-B7C3-A2F5DA2BE709}"/>
              </a:ext>
            </a:extLst>
          </p:cNvPr>
          <p:cNvSpPr>
            <a:spLocks noGrp="1"/>
          </p:cNvSpPr>
          <p:nvPr>
            <p:ph type="title"/>
          </p:nvPr>
        </p:nvSpPr>
        <p:spPr>
          <a:xfrm>
            <a:off x="417511" y="627057"/>
            <a:ext cx="8308975" cy="591394"/>
          </a:xfrm>
        </p:spPr>
        <p:txBody>
          <a:bodyPr>
            <a:normAutofit fontScale="90%"/>
          </a:bodyPr>
          <a:lstStyle/>
          <a:p>
            <a:r>
              <a:rPr lang="en-US" dirty="0"/>
              <a:t>Main </a:t>
            </a:r>
            <a:r>
              <a:rPr lang="en-US" dirty="0" err="1"/>
              <a:t>Programme</a:t>
            </a:r>
            <a:r>
              <a:rPr lang="en-US" dirty="0"/>
              <a:t> of Study</a:t>
            </a:r>
          </a:p>
        </p:txBody>
      </p:sp>
      <p:sp>
        <p:nvSpPr>
          <p:cNvPr id="3" name="Content Placeholder 2">
            <a:extLst>
              <a:ext uri="{FF2B5EF4-FFF2-40B4-BE49-F238E27FC236}">
                <a16:creationId xmlns:a16="http://schemas.microsoft.com/office/drawing/2014/main" id="{57330B01-346B-424D-9111-EF463FA6BEF3}"/>
              </a:ext>
            </a:extLst>
          </p:cNvPr>
          <p:cNvSpPr>
            <a:spLocks noGrp="1"/>
          </p:cNvSpPr>
          <p:nvPr>
            <p:ph idx="1"/>
          </p:nvPr>
        </p:nvSpPr>
        <p:spPr>
          <a:xfrm>
            <a:off x="417512" y="1477711"/>
            <a:ext cx="8308975" cy="4512995"/>
          </a:xfrm>
        </p:spPr>
        <p:txBody>
          <a:bodyPr>
            <a:normAutofit fontScale="92.5%" lnSpcReduction="20%"/>
          </a:bodyPr>
          <a:lstStyle/>
          <a:p>
            <a:pPr lvl="0"/>
            <a:r>
              <a:rPr lang="en-GB" dirty="0"/>
              <a:t>Investigating the catering and hospitality industry</a:t>
            </a:r>
          </a:p>
          <a:p>
            <a:pPr lvl="0"/>
            <a:r>
              <a:rPr lang="en-GB" dirty="0"/>
              <a:t>Food Safety in Catering</a:t>
            </a:r>
          </a:p>
          <a:p>
            <a:pPr lvl="0"/>
            <a:r>
              <a:rPr lang="en-GB" dirty="0"/>
              <a:t>Health and Safety in catering and hospitality industry</a:t>
            </a:r>
          </a:p>
          <a:p>
            <a:pPr lvl="0"/>
            <a:r>
              <a:rPr lang="en-GB" dirty="0"/>
              <a:t>Healthier foods and special diets</a:t>
            </a:r>
          </a:p>
          <a:p>
            <a:pPr lvl="0"/>
            <a:r>
              <a:rPr lang="en-GB" dirty="0"/>
              <a:t>Introduction into catering equipment</a:t>
            </a:r>
          </a:p>
          <a:p>
            <a:pPr lvl="0"/>
            <a:r>
              <a:rPr lang="en-GB" dirty="0"/>
              <a:t>Prepare and cook food by boiling poaching and steaming</a:t>
            </a:r>
          </a:p>
          <a:p>
            <a:r>
              <a:rPr lang="en-GB" dirty="0"/>
              <a:t> Prepare and cook food by stewing and braising </a:t>
            </a:r>
          </a:p>
          <a:p>
            <a:pPr lvl="0"/>
            <a:r>
              <a:rPr lang="en-GB" dirty="0"/>
              <a:t>Prepare and cook food by baking, roasting and grilling</a:t>
            </a:r>
          </a:p>
          <a:p>
            <a:pPr lvl="0"/>
            <a:r>
              <a:rPr lang="en-GB" dirty="0"/>
              <a:t>Prepare and cook food by deep frying and shallow frying </a:t>
            </a:r>
          </a:p>
          <a:p>
            <a:pPr lvl="0"/>
            <a:r>
              <a:rPr lang="en-GB" dirty="0"/>
              <a:t>Regeneration of pre-prepared food </a:t>
            </a:r>
          </a:p>
          <a:p>
            <a:pPr lvl="0"/>
            <a:r>
              <a:rPr lang="en-GB" dirty="0"/>
              <a:t>Cold food preparation </a:t>
            </a:r>
          </a:p>
          <a:p>
            <a:endParaRPr lang="en-US" dirty="0"/>
          </a:p>
        </p:txBody>
      </p:sp>
    </p:spTree>
    <p:extLst>
      <p:ext uri="{BB962C8B-B14F-4D97-AF65-F5344CB8AC3E}">
        <p14:creationId xmlns:p14="http://schemas.microsoft.com/office/powerpoint/2010/main" val="331265114"/>
      </p:ext>
    </p:extLst>
  </p:cSld>
  <p:clrMapOvr>
    <a:masterClrMapping/>
  </p:clrMapOvr>
</p:sld>
</file>

<file path=ppt/slides/slide7.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1E3C3-D343-4E2B-9527-C52EC700868C}"/>
              </a:ext>
            </a:extLst>
          </p:cNvPr>
          <p:cNvSpPr>
            <a:spLocks noGrp="1"/>
          </p:cNvSpPr>
          <p:nvPr>
            <p:ph type="title"/>
          </p:nvPr>
        </p:nvSpPr>
        <p:spPr>
          <a:xfrm>
            <a:off x="415925" y="574410"/>
            <a:ext cx="8308975" cy="591394"/>
          </a:xfrm>
        </p:spPr>
        <p:txBody>
          <a:bodyPr>
            <a:normAutofit fontScale="90%"/>
          </a:bodyPr>
          <a:lstStyle/>
          <a:p>
            <a:r>
              <a:rPr lang="en-US" dirty="0"/>
              <a:t>Industry experience</a:t>
            </a:r>
          </a:p>
        </p:txBody>
      </p:sp>
      <p:sp>
        <p:nvSpPr>
          <p:cNvPr id="3" name="Content Placeholder 2">
            <a:extLst>
              <a:ext uri="{FF2B5EF4-FFF2-40B4-BE49-F238E27FC236}">
                <a16:creationId xmlns:a16="http://schemas.microsoft.com/office/drawing/2014/main" id="{F47AA9A3-5C96-4095-A021-F8538C1C339B}"/>
              </a:ext>
            </a:extLst>
          </p:cNvPr>
          <p:cNvSpPr>
            <a:spLocks noGrp="1"/>
          </p:cNvSpPr>
          <p:nvPr>
            <p:ph idx="1"/>
          </p:nvPr>
        </p:nvSpPr>
        <p:spPr>
          <a:xfrm>
            <a:off x="415924" y="1477711"/>
            <a:ext cx="8308975" cy="4512995"/>
          </a:xfrm>
        </p:spPr>
        <p:txBody>
          <a:bodyPr>
            <a:normAutofit fontScale="77.5%" lnSpcReduction="20%"/>
          </a:bodyPr>
          <a:lstStyle/>
          <a:p>
            <a:r>
              <a:rPr lang="en-GB" dirty="0"/>
              <a:t>Experience in the workplace is important for any course, We offer live work ex</a:t>
            </a:r>
            <a:r>
              <a:rPr lang="en-US" dirty="0" err="1"/>
              <a:t>perience</a:t>
            </a:r>
            <a:r>
              <a:rPr lang="en-US" dirty="0"/>
              <a:t> in the industry through our well established the busy College restaurant, The Avenue. Capable of feeding up to 70 at one sitting</a:t>
            </a:r>
          </a:p>
          <a:p>
            <a:r>
              <a:rPr lang="en-US" dirty="0"/>
              <a:t>Themed events including the opportunity to work along successful industry experts including Jamie Jones from Yalbury Cottage, Luciano De Silva</a:t>
            </a:r>
          </a:p>
          <a:p>
            <a:r>
              <a:rPr lang="en-US" dirty="0"/>
              <a:t>Working both in the kitchen and Front of House to gain a more rounded experience</a:t>
            </a:r>
          </a:p>
          <a:p>
            <a:r>
              <a:rPr lang="en-US" dirty="0"/>
              <a:t>External visits to local suppliers and purveyors of fine foods and ingredients</a:t>
            </a:r>
          </a:p>
          <a:p>
            <a:r>
              <a:rPr lang="en-US" dirty="0"/>
              <a:t>Provision of functions  to support local businesses such as, Weymouth FC, Dorset Echo, </a:t>
            </a:r>
            <a:r>
              <a:rPr lang="en-US" dirty="0" err="1"/>
              <a:t>Bustinskins</a:t>
            </a:r>
            <a:r>
              <a:rPr lang="en-US" dirty="0"/>
              <a:t>, W&amp;PBC </a:t>
            </a:r>
            <a:r>
              <a:rPr lang="en-US" dirty="0" err="1"/>
              <a:t>etc</a:t>
            </a:r>
            <a:endParaRPr lang="en-US" dirty="0"/>
          </a:p>
          <a:p>
            <a:r>
              <a:rPr lang="en-US" dirty="0"/>
              <a:t>In line with Industry requirements as a team member you will be required to work some evenings and the occasional Saturday</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11729349"/>
      </p:ext>
    </p:extLst>
  </p:cSld>
  <p:clrMapOvr>
    <a:masterClrMapping/>
  </p:clrMapOvr>
</p:sld>
</file>

<file path=ppt/slides/slide8.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1A7C8-B06E-4A41-A132-0BD1157E2166}"/>
              </a:ext>
            </a:extLst>
          </p:cNvPr>
          <p:cNvSpPr>
            <a:spLocks noGrp="1"/>
          </p:cNvSpPr>
          <p:nvPr>
            <p:ph type="title"/>
          </p:nvPr>
        </p:nvSpPr>
        <p:spPr>
          <a:xfrm>
            <a:off x="415925" y="671357"/>
            <a:ext cx="8308975" cy="572005"/>
          </a:xfrm>
        </p:spPr>
        <p:txBody>
          <a:bodyPr>
            <a:normAutofit fontScale="90%"/>
          </a:bodyPr>
          <a:lstStyle/>
          <a:p>
            <a:r>
              <a:rPr lang="en-US" dirty="0"/>
              <a:t>Additional activities</a:t>
            </a:r>
          </a:p>
        </p:txBody>
      </p:sp>
      <p:sp>
        <p:nvSpPr>
          <p:cNvPr id="3" name="Content Placeholder 2">
            <a:extLst>
              <a:ext uri="{FF2B5EF4-FFF2-40B4-BE49-F238E27FC236}">
                <a16:creationId xmlns:a16="http://schemas.microsoft.com/office/drawing/2014/main" id="{A0C7EA5E-559A-4F55-9D0C-885F53BD864A}"/>
              </a:ext>
            </a:extLst>
          </p:cNvPr>
          <p:cNvSpPr>
            <a:spLocks noGrp="1"/>
          </p:cNvSpPr>
          <p:nvPr>
            <p:ph idx="1"/>
          </p:nvPr>
        </p:nvSpPr>
        <p:spPr>
          <a:xfrm>
            <a:off x="415925" y="1754795"/>
            <a:ext cx="8308975" cy="4493605"/>
          </a:xfrm>
        </p:spPr>
        <p:txBody>
          <a:bodyPr/>
          <a:lstStyle/>
          <a:p>
            <a:r>
              <a:rPr lang="en-US" dirty="0"/>
              <a:t>Where possible entering into external competitions</a:t>
            </a:r>
          </a:p>
          <a:p>
            <a:r>
              <a:rPr lang="en-US" dirty="0"/>
              <a:t>External work experience working with our partners</a:t>
            </a:r>
          </a:p>
          <a:p>
            <a:r>
              <a:rPr lang="en-US" dirty="0"/>
              <a:t>Opportunity to retake GCSE Mathematics and &amp; English</a:t>
            </a:r>
          </a:p>
          <a:p>
            <a:r>
              <a:rPr lang="en-US" dirty="0"/>
              <a:t>Opportunity to take Functional skills qualifications</a:t>
            </a:r>
          </a:p>
          <a:p>
            <a:r>
              <a:rPr lang="en-US" dirty="0"/>
              <a:t>Level 1 Professional Food and Beverage qualification</a:t>
            </a:r>
          </a:p>
          <a:p>
            <a:r>
              <a:rPr lang="en-US" dirty="0"/>
              <a:t>External visits and internal workshops led by Industry experts</a:t>
            </a:r>
          </a:p>
        </p:txBody>
      </p:sp>
    </p:spTree>
    <p:extLst>
      <p:ext uri="{BB962C8B-B14F-4D97-AF65-F5344CB8AC3E}">
        <p14:creationId xmlns:p14="http://schemas.microsoft.com/office/powerpoint/2010/main" val="1587227662"/>
      </p:ext>
    </p:extLst>
  </p:cSld>
  <p:clrMapOvr>
    <a:masterClrMapping/>
  </p:clrMapOvr>
</p:sld>
</file>

<file path=ppt/slides/slide9.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10C17-E1A5-44E2-AEEF-CE611929B305}"/>
              </a:ext>
            </a:extLst>
          </p:cNvPr>
          <p:cNvSpPr>
            <a:spLocks noGrp="1"/>
          </p:cNvSpPr>
          <p:nvPr>
            <p:ph type="title"/>
          </p:nvPr>
        </p:nvSpPr>
        <p:spPr>
          <a:xfrm>
            <a:off x="417512" y="611813"/>
            <a:ext cx="8308975" cy="620480"/>
          </a:xfrm>
        </p:spPr>
        <p:txBody>
          <a:bodyPr>
            <a:normAutofit fontScale="90%"/>
          </a:bodyPr>
          <a:lstStyle/>
          <a:p>
            <a:r>
              <a:rPr lang="en-US" dirty="0"/>
              <a:t>What we expect from you </a:t>
            </a:r>
          </a:p>
        </p:txBody>
      </p:sp>
      <p:sp>
        <p:nvSpPr>
          <p:cNvPr id="3" name="Content Placeholder 2">
            <a:extLst>
              <a:ext uri="{FF2B5EF4-FFF2-40B4-BE49-F238E27FC236}">
                <a16:creationId xmlns:a16="http://schemas.microsoft.com/office/drawing/2014/main" id="{F37E7351-AFE4-49D9-A65D-5DDC6E1651B1}"/>
              </a:ext>
            </a:extLst>
          </p:cNvPr>
          <p:cNvSpPr>
            <a:spLocks noGrp="1"/>
          </p:cNvSpPr>
          <p:nvPr>
            <p:ph idx="1"/>
          </p:nvPr>
        </p:nvSpPr>
        <p:spPr>
          <a:xfrm>
            <a:off x="417512" y="1783881"/>
            <a:ext cx="8308975" cy="4464519"/>
          </a:xfrm>
        </p:spPr>
        <p:txBody>
          <a:bodyPr/>
          <a:lstStyle/>
          <a:p>
            <a:r>
              <a:rPr lang="en-US" dirty="0"/>
              <a:t>To achieve a full qualification to the highest standard we ask for: </a:t>
            </a:r>
          </a:p>
          <a:p>
            <a:r>
              <a:rPr lang="en-US" dirty="0"/>
              <a:t>A high level of attendance and punctuality </a:t>
            </a:r>
          </a:p>
          <a:p>
            <a:r>
              <a:rPr lang="en-US" dirty="0"/>
              <a:t>Commitment to your course </a:t>
            </a:r>
          </a:p>
          <a:p>
            <a:r>
              <a:rPr lang="en-US" dirty="0"/>
              <a:t>To always be prepared for theory and practical lessons with the correct uniform and kit</a:t>
            </a:r>
          </a:p>
          <a:p>
            <a:r>
              <a:rPr lang="en-US" dirty="0"/>
              <a:t>Willingness to learn </a:t>
            </a:r>
          </a:p>
          <a:p>
            <a:r>
              <a:rPr lang="en-US" dirty="0"/>
              <a:t>Persistence and the ability to work effectively on your own or as part of a team </a:t>
            </a:r>
          </a:p>
          <a:p>
            <a:endParaRPr lang="en-US" dirty="0"/>
          </a:p>
        </p:txBody>
      </p:sp>
    </p:spTree>
    <p:extLst>
      <p:ext uri="{BB962C8B-B14F-4D97-AF65-F5344CB8AC3E}">
        <p14:creationId xmlns:p14="http://schemas.microsoft.com/office/powerpoint/2010/main" val="545604071"/>
      </p:ext>
    </p:extLst>
  </p:cSld>
  <p:clrMapOvr>
    <a:masterClrMapping/>
  </p:clrMapOvr>
</p:sld>
</file>

<file path=ppt/theme/theme1.xml><?xml version="1.0" encoding="utf-8"?>
<a:theme xmlns:a="http://purl.oclc.org/ooxml/drawingml/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
                <a:satMod val="105%"/>
                <a:tint val="67%"/>
              </a:schemeClr>
            </a:gs>
            <a:gs pos="50%">
              <a:schemeClr val="phClr">
                <a:lumMod val="105%"/>
                <a:satMod val="103%"/>
                <a:tint val="73%"/>
              </a:schemeClr>
            </a:gs>
            <a:gs pos="100%">
              <a:schemeClr val="phClr">
                <a:lumMod val="105%"/>
                <a:satMod val="109%"/>
                <a:tint val="81%"/>
              </a:schemeClr>
            </a:gs>
          </a:gsLst>
          <a:lin ang="5400000" scaled="0"/>
        </a:gradFill>
        <a:gradFill rotWithShape="1">
          <a:gsLst>
            <a:gs pos="0%">
              <a:schemeClr val="phClr">
                <a:satMod val="103%"/>
                <a:lumMod val="102%"/>
                <a:tint val="94%"/>
              </a:schemeClr>
            </a:gs>
            <a:gs pos="50%">
              <a:schemeClr val="phClr">
                <a:satMod val="110%"/>
                <a:lumMod val="100%"/>
                <a:shade val="100%"/>
              </a:schemeClr>
            </a:gs>
            <a:gs pos="100%">
              <a:schemeClr val="phClr">
                <a:lumMod val="99%"/>
                <a:satMod val="120%"/>
                <a:shade val="78%"/>
              </a:schemeClr>
            </a:gs>
          </a:gsLst>
          <a:lin ang="5400000" scaled="0"/>
        </a:gradFill>
      </a:fillStyleLst>
      <a:lnStyleLst>
        <a:ln w="6350" cap="flat" cmpd="sng" algn="ctr">
          <a:solidFill>
            <a:schemeClr val="phClr"/>
          </a:solidFill>
          <a:prstDash val="solid"/>
          <a:miter lim="800%"/>
        </a:ln>
        <a:ln w="12700" cap="flat" cmpd="sng" algn="ctr">
          <a:solidFill>
            <a:schemeClr val="phClr"/>
          </a:solidFill>
          <a:prstDash val="solid"/>
          <a:miter lim="800%"/>
        </a:ln>
        <a:ln w="19050" cap="flat" cmpd="sng" algn="ctr">
          <a:solidFill>
            <a:schemeClr val="phClr"/>
          </a:solidFill>
          <a:prstDash val="solid"/>
          <a:miter lim="800%"/>
        </a:ln>
      </a:lnStyleLst>
      <a:effectStyleLst>
        <a:effectStyle>
          <a:effectLst/>
        </a:effectStyle>
        <a:effectStyle>
          <a:effectLst/>
        </a:effectStyle>
        <a:effectStyle>
          <a:effectLst>
            <a:outerShdw blurRad="57150" dist="19050" dir="5400000" algn="ctr" rotWithShape="0">
              <a:srgbClr val="000000">
                <a:alpha val="63%"/>
              </a:srgbClr>
            </a:outerShdw>
          </a:effectLst>
        </a:effectStyle>
      </a:effectStyleLst>
      <a:bgFillStyleLst>
        <a:solidFill>
          <a:schemeClr val="phClr"/>
        </a:solidFill>
        <a:solidFill>
          <a:schemeClr val="phClr">
            <a:tint val="95%"/>
            <a:satMod val="170%"/>
          </a:schemeClr>
        </a:solidFill>
        <a:gradFill rotWithShape="1">
          <a:gsLst>
            <a:gs pos="0%">
              <a:schemeClr val="phClr">
                <a:tint val="93%"/>
                <a:satMod val="150%"/>
                <a:shade val="98%"/>
                <a:lumMod val="102%"/>
              </a:schemeClr>
            </a:gs>
            <a:gs pos="50%">
              <a:schemeClr val="phClr">
                <a:tint val="98%"/>
                <a:satMod val="130%"/>
                <a:shade val="90%"/>
                <a:lumMod val="103%"/>
              </a:schemeClr>
            </a:gs>
            <a:gs pos="100%">
              <a:schemeClr val="phClr">
                <a:shade val="63%"/>
                <a:satMod val="12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purl.oclc.org/ooxml/drawingml/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tint val="100%"/>
                <a:shade val="100%"/>
                <a:satMod val="130%"/>
              </a:schemeClr>
            </a:gs>
            <a:gs pos="100%">
              <a:schemeClr val="phClr">
                <a:tint val="50%"/>
                <a:shade val="100%"/>
                <a:satMod val="350%"/>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l="50%" t="-80%" r="50%" b="180%"/>
          </a:path>
        </a:gradFill>
        <a:gradFill rotWithShape="1">
          <a:gsLst>
            <a:gs pos="0%">
              <a:schemeClr val="phClr">
                <a:tint val="80%"/>
                <a:satMod val="300%"/>
              </a:schemeClr>
            </a:gs>
            <a:gs pos="100%">
              <a:schemeClr val="phClr">
                <a:shade val="30%"/>
                <a:satMod val="200%"/>
              </a:schemeClr>
            </a:gs>
          </a:gsLst>
          <a:path path="circle">
            <a:fillToRect l="50%" t="50%" r="50%" b="5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purl.oclc.org/ooxml/officeDocument/extendedProperties" xmlns:vt="http://purl.oclc.org/ooxml/officeDocument/docPropsVTypes">
  <Template/>
  <TotalTime>83</TotalTime>
  <Words>932</Words>
  <Application>Microsoft Office PowerPoint</Application>
  <PresentationFormat>On-screen Show (4:3)</PresentationFormat>
  <Paragraphs>88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1_Office Theme</vt:lpstr>
      <vt:lpstr>PowerPoint Presentation</vt:lpstr>
      <vt:lpstr>Introduction</vt:lpstr>
      <vt:lpstr>Course overview</vt:lpstr>
      <vt:lpstr>Course costs</vt:lpstr>
      <vt:lpstr>How will I be assessed?</vt:lpstr>
      <vt:lpstr>Main Programme of Study</vt:lpstr>
      <vt:lpstr>Industry experience</vt:lpstr>
      <vt:lpstr>Additional activities</vt:lpstr>
      <vt:lpstr>What we expect from you </vt:lpstr>
      <vt:lpstr>Progression</vt:lpstr>
      <vt:lpstr>PowerPoint Presentation</vt:lpstr>
      <vt:lpstr> Frequently Asked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Professional Cookery  Level 1</dc:title>
  <dc:creator>Matt Parkinson</dc:creator>
  <cp:lastModifiedBy>Anissa Lee</cp:lastModifiedBy>
  <cp:revision>15</cp:revision>
  <dcterms:created xsi:type="dcterms:W3CDTF">2020-05-07T08:19:26Z</dcterms:created>
  <dcterms:modified xsi:type="dcterms:W3CDTF">2020-05-28T10:47:15Z</dcterms:modified>
</cp:coreProperties>
</file>