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 id="2147483660" r:id="rId2"/>
  </p:sldMasterIdLst>
  <p:sldIdLst>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9.664%" autoAdjust="0"/>
    <p:restoredTop sz="94.66%"/>
  </p:normalViewPr>
  <p:slideViewPr>
    <p:cSldViewPr snapToGrid="0">
      <p:cViewPr varScale="1">
        <p:scale>
          <a:sx n="69" d="100"/>
          <a:sy n="69"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tableStyles" Target="tableStyles.xml"/><Relationship Id="rId3" Type="http://purl.oclc.org/ooxml/officeDocument/relationships/slide" Target="slides/slide1.xml"/><Relationship Id="rId7" Type="http://purl.oclc.org/ooxml/officeDocument/relationships/slide" Target="slides/slide5.xml"/><Relationship Id="rId12" Type="http://purl.oclc.org/ooxml/officeDocument/relationships/theme" Target="theme/theme1.xml"/><Relationship Id="rId2" Type="http://purl.oclc.org/ooxml/officeDocument/relationships/slideMaster" Target="slideMasters/slideMaster2.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viewProps" Target="viewProps.xml"/><Relationship Id="rId5" Type="http://purl.oclc.org/ooxml/officeDocument/relationships/slide" Target="slides/slide3.xml"/><Relationship Id="rId10" Type="http://purl.oclc.org/ooxml/officeDocument/relationships/presProps" Target="presProps.xml"/><Relationship Id="rId4" Type="http://purl.oclc.org/ooxml/officeDocument/relationships/slide" Target="slides/slide2.xml"/><Relationship Id="rId9" Type="http://purl.oclc.org/ooxml/officeDocument/relationships/slide" Target="slides/slide7.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5DC3A5-F5A5-43A9-8670-A6E1E2D26790}"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673182927"/>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DC3A5-F5A5-43A9-8670-A6E1E2D26790}"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1203919412"/>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DC3A5-F5A5-43A9-8670-A6E1E2D26790}"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397869601"/>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552641848"/>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002009166"/>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447122864"/>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729238267"/>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534A3-A0B6-4F22-8294-6F9FE9E7F032}"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733669037"/>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534A3-A0B6-4F22-8294-6F9FE9E7F032}"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811473424"/>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34A3-A0B6-4F22-8294-6F9FE9E7F032}"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223306731"/>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516772214"/>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DC3A5-F5A5-43A9-8670-A6E1E2D26790}"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538198655"/>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105930795"/>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374904846"/>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692939082"/>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DC3A5-F5A5-43A9-8670-A6E1E2D26790}"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3562755256"/>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5DC3A5-F5A5-43A9-8670-A6E1E2D26790}"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4178854801"/>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5DC3A5-F5A5-43A9-8670-A6E1E2D26790}"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3474624520"/>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5DC3A5-F5A5-43A9-8670-A6E1E2D26790}"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862599851"/>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DC3A5-F5A5-43A9-8670-A6E1E2D26790}"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1002940326"/>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DC3A5-F5A5-43A9-8670-A6E1E2D26790}"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2858825216"/>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DC3A5-F5A5-43A9-8670-A6E1E2D26790}"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49D5F-8623-4803-8469-1A49E9010C52}" type="slidenum">
              <a:rPr lang="en-GB" smtClean="0"/>
              <a:t>‹#›</a:t>
            </a:fld>
            <a:endParaRPr lang="en-GB"/>
          </a:p>
        </p:txBody>
      </p:sp>
    </p:spTree>
    <p:extLst>
      <p:ext uri="{BB962C8B-B14F-4D97-AF65-F5344CB8AC3E}">
        <p14:creationId xmlns:p14="http://schemas.microsoft.com/office/powerpoint/2010/main" val="1434603475"/>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19.xml"/><Relationship Id="rId3" Type="http://purl.oclc.org/ooxml/officeDocument/relationships/slideLayout" Target="../slideLayouts/slideLayout14.xml"/><Relationship Id="rId7" Type="http://purl.oclc.org/ooxml/officeDocument/relationships/slideLayout" Target="../slideLayouts/slideLayout18.xml"/><Relationship Id="rId12" Type="http://purl.oclc.org/ooxml/officeDocument/relationships/theme" Target="../theme/theme2.xml"/><Relationship Id="rId2" Type="http://purl.oclc.org/ooxml/officeDocument/relationships/slideLayout" Target="../slideLayouts/slideLayout13.xml"/><Relationship Id="rId1" Type="http://purl.oclc.org/ooxml/officeDocument/relationships/slideLayout" Target="../slideLayouts/slideLayout12.xml"/><Relationship Id="rId6" Type="http://purl.oclc.org/ooxml/officeDocument/relationships/slideLayout" Target="../slideLayouts/slideLayout17.xml"/><Relationship Id="rId11" Type="http://purl.oclc.org/ooxml/officeDocument/relationships/slideLayout" Target="../slideLayouts/slideLayout22.xml"/><Relationship Id="rId5" Type="http://purl.oclc.org/ooxml/officeDocument/relationships/slideLayout" Target="../slideLayouts/slideLayout16.xml"/><Relationship Id="rId10" Type="http://purl.oclc.org/ooxml/officeDocument/relationships/slideLayout" Target="../slideLayouts/slideLayout21.xml"/><Relationship Id="rId4" Type="http://purl.oclc.org/ooxml/officeDocument/relationships/slideLayout" Target="../slideLayouts/slideLayout15.xml"/><Relationship Id="rId9" Type="http://purl.oclc.org/ooxml/officeDocument/relationships/slideLayout" Target="../slideLayouts/slideLayout20.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415DC3A5-F5A5-43A9-8670-A6E1E2D26790}"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74549D5F-8623-4803-8469-1A49E9010C52}" type="slidenum">
              <a:rPr lang="en-GB" smtClean="0"/>
              <a:t>‹#›</a:t>
            </a:fld>
            <a:endParaRPr lang="en-GB"/>
          </a:p>
        </p:txBody>
      </p:sp>
    </p:spTree>
    <p:extLst>
      <p:ext uri="{BB962C8B-B14F-4D97-AF65-F5344CB8AC3E}">
        <p14:creationId xmlns:p14="http://schemas.microsoft.com/office/powerpoint/2010/main" val="70433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9E534A3-A0B6-4F22-8294-6F9FE9E7F032}"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81C78561-E3B5-4860-84D4-2646C0A81649}" type="slidenum">
              <a:rPr lang="en-GB" smtClean="0"/>
              <a:t>‹#›</a:t>
            </a:fld>
            <a:endParaRPr lang="en-GB"/>
          </a:p>
        </p:txBody>
      </p:sp>
    </p:spTree>
    <p:extLst>
      <p:ext uri="{BB962C8B-B14F-4D97-AF65-F5344CB8AC3E}">
        <p14:creationId xmlns:p14="http://schemas.microsoft.com/office/powerpoint/2010/main" val="363560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g"/><Relationship Id="rId1" Type="http://purl.oclc.org/ooxml/officeDocument/relationships/slideLayout" Target="../slideLayouts/slideLayout12.xml"/><Relationship Id="rId6" Type="http://purl.oclc.org/ooxml/officeDocument/relationships/image" Target="../media/image5.png"/><Relationship Id="rId5" Type="http://purl.oclc.org/ooxml/officeDocument/relationships/image" Target="../media/image4.png"/><Relationship Id="rId4" Type="http://purl.oclc.org/ooxml/officeDocument/relationships/image" Target="../media/image3.png"/></Relationships>
</file>

<file path=ppt/slides/_rels/slide2.xml.rels><?xml version="1.0" encoding="UTF-8" standalone="yes"?>
<Relationships xmlns="http://schemas.openxmlformats.org/package/2006/relationships"><Relationship Id="rId3" Type="http://purl.oclc.org/ooxml/officeDocument/relationships/image" Target="../media/image7.png"/><Relationship Id="rId2" Type="http://purl.oclc.org/ooxml/officeDocument/relationships/image" Target="../media/image6.png"/><Relationship Id="rId1" Type="http://purl.oclc.org/ooxml/officeDocument/relationships/slideLayout" Target="../slideLayouts/slideLayout7.xml"/></Relationships>
</file>

<file path=ppt/slides/_rels/slide3.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8.png"/><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image" Target="../media/image10.pn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12.png"/><Relationship Id="rId1" Type="http://purl.oclc.org/ooxml/officeDocument/relationships/slideLayout" Target="../slideLayouts/slideLayout4.xml"/><Relationship Id="rId4" Type="http://purl.oclc.org/ooxml/officeDocument/relationships/image" Target="../media/image14.png"/></Relationships>
</file>

<file path=ppt/slides/_rels/slide6.xml.rels><?xml version="1.0" encoding="UTF-8" standalone="yes"?>
<Relationships xmlns="http://schemas.openxmlformats.org/package/2006/relationships"><Relationship Id="rId3" Type="http://purl.oclc.org/ooxml/officeDocument/relationships/image" Target="../media/image16.png"/><Relationship Id="rId2" Type="http://purl.oclc.org/ooxml/officeDocument/relationships/image" Target="../media/image15.png"/><Relationship Id="rId1" Type="http://purl.oclc.org/ooxml/officeDocument/relationships/slideLayout" Target="../slideLayouts/slideLayout2.xml"/><Relationship Id="rId5" Type="http://purl.oclc.org/ooxml/officeDocument/relationships/image" Target="../media/image18.png"/><Relationship Id="rId4" Type="http://purl.oclc.org/ooxml/officeDocument/relationships/image" Target="../media/image17.png"/></Relationships>
</file>

<file path=ppt/slides/_rels/slide7.xml.rels><?xml version="1.0" encoding="UTF-8" standalone="yes"?>
<Relationships xmlns="http://schemas.openxmlformats.org/package/2006/relationships"><Relationship Id="rId3" Type="http://purl.oclc.org/ooxml/officeDocument/relationships/image" Target="../media/image20.jpg"/><Relationship Id="rId7" Type="http://purl.oclc.org/ooxml/officeDocument/relationships/image" Target="../media/image24.jpg"/><Relationship Id="rId2" Type="http://purl.oclc.org/ooxml/officeDocument/relationships/image" Target="../media/image19.jpg"/><Relationship Id="rId1" Type="http://purl.oclc.org/ooxml/officeDocument/relationships/slideLayout" Target="../slideLayouts/slideLayout7.xml"/><Relationship Id="rId6" Type="http://purl.oclc.org/ooxml/officeDocument/relationships/image" Target="../media/image23.jpg"/><Relationship Id="rId5" Type="http://purl.oclc.org/ooxml/officeDocument/relationships/image" Target="../media/image22.jpg"/><Relationship Id="rId4" Type="http://purl.oclc.org/ooxml/officeDocument/relationships/image" Target="../media/image21.jpg"/></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87474A-0BBF-4440-BE52-C3015FD0E0E6}"/>
              </a:ext>
            </a:extLst>
          </p:cNvPr>
          <p:cNvSpPr/>
          <p:nvPr/>
        </p:nvSpPr>
        <p:spPr>
          <a:xfrm>
            <a:off x="2717869" y="2515236"/>
            <a:ext cx="7480663" cy="1569660"/>
          </a:xfrm>
          <a:prstGeom prst="rect">
            <a:avLst/>
          </a:prstGeom>
        </p:spPr>
        <p:txBody>
          <a:bodyPr wrap="square">
            <a:spAutoFit/>
          </a:bodyPr>
          <a:lstStyle/>
          <a:p>
            <a:r>
              <a:rPr lang="en-GB" sz="4800" b="1" dirty="0">
                <a:latin typeface="Arial Black" panose="020B0A04020102020204" pitchFamily="34" charset="0"/>
              </a:rPr>
              <a:t>BEAUTY THERAPY</a:t>
            </a:r>
            <a:br>
              <a:rPr lang="en-GB" sz="4800" b="1" dirty="0">
                <a:latin typeface="Arial Black" panose="020B0A04020102020204" pitchFamily="34" charset="0"/>
              </a:rPr>
            </a:br>
            <a:r>
              <a:rPr lang="en-GB" sz="4800" b="1" dirty="0">
                <a:latin typeface="Arial Black" panose="020B0A04020102020204" pitchFamily="34" charset="0"/>
              </a:rPr>
              <a:t>LEVELS 1, 2 AND 3 </a:t>
            </a:r>
            <a:endParaRPr lang="en-GB" sz="4800" dirty="0"/>
          </a:p>
        </p:txBody>
      </p:sp>
      <p:pic>
        <p:nvPicPr>
          <p:cNvPr id="5" name="Picture 4">
            <a:extLst>
              <a:ext uri="{FF2B5EF4-FFF2-40B4-BE49-F238E27FC236}">
                <a16:creationId xmlns:a16="http://schemas.microsoft.com/office/drawing/2014/main" id="{73BAC92E-B470-4F2F-8F92-6AE580B9FB93}"/>
              </a:ext>
            </a:extLst>
          </p:cNvPr>
          <p:cNvPicPr>
            <a:picLocks noChangeAspect="1"/>
          </p:cNvPicPr>
          <p:nvPr/>
        </p:nvPicPr>
        <p:blipFill>
          <a:blip r:embed="rId3"/>
          <a:stretch>
            <a:fillRect/>
          </a:stretch>
        </p:blipFill>
        <p:spPr>
          <a:xfrm>
            <a:off x="194361" y="222070"/>
            <a:ext cx="2341022" cy="1632668"/>
          </a:xfrm>
          <a:prstGeom prst="rect">
            <a:avLst/>
          </a:prstGeom>
        </p:spPr>
      </p:pic>
      <p:pic>
        <p:nvPicPr>
          <p:cNvPr id="6" name="Picture 5">
            <a:extLst>
              <a:ext uri="{FF2B5EF4-FFF2-40B4-BE49-F238E27FC236}">
                <a16:creationId xmlns:a16="http://schemas.microsoft.com/office/drawing/2014/main" id="{F9F0AC24-52A8-4CED-AE83-FABC60181D6B}"/>
              </a:ext>
            </a:extLst>
          </p:cNvPr>
          <p:cNvPicPr>
            <a:picLocks noChangeAspect="1"/>
          </p:cNvPicPr>
          <p:nvPr/>
        </p:nvPicPr>
        <p:blipFill>
          <a:blip r:embed="rId4"/>
          <a:stretch>
            <a:fillRect/>
          </a:stretch>
        </p:blipFill>
        <p:spPr>
          <a:xfrm>
            <a:off x="2717869" y="222070"/>
            <a:ext cx="2179571" cy="1632668"/>
          </a:xfrm>
          <a:prstGeom prst="rect">
            <a:avLst/>
          </a:prstGeom>
        </p:spPr>
      </p:pic>
      <p:pic>
        <p:nvPicPr>
          <p:cNvPr id="7" name="Picture 6">
            <a:extLst>
              <a:ext uri="{FF2B5EF4-FFF2-40B4-BE49-F238E27FC236}">
                <a16:creationId xmlns:a16="http://schemas.microsoft.com/office/drawing/2014/main" id="{6B88EA4F-4014-43ED-B475-62F64A70B864}"/>
              </a:ext>
            </a:extLst>
          </p:cNvPr>
          <p:cNvPicPr>
            <a:picLocks noChangeAspect="1"/>
          </p:cNvPicPr>
          <p:nvPr/>
        </p:nvPicPr>
        <p:blipFill>
          <a:blip r:embed="rId5"/>
          <a:stretch>
            <a:fillRect/>
          </a:stretch>
        </p:blipFill>
        <p:spPr>
          <a:xfrm>
            <a:off x="7239142" y="222070"/>
            <a:ext cx="2427406" cy="1632668"/>
          </a:xfrm>
          <a:prstGeom prst="rect">
            <a:avLst/>
          </a:prstGeom>
        </p:spPr>
      </p:pic>
      <p:pic>
        <p:nvPicPr>
          <p:cNvPr id="8" name="Picture 7">
            <a:extLst>
              <a:ext uri="{FF2B5EF4-FFF2-40B4-BE49-F238E27FC236}">
                <a16:creationId xmlns:a16="http://schemas.microsoft.com/office/drawing/2014/main" id="{9F5B6D94-F9F6-4251-B5F6-D02CBC153D0D}"/>
              </a:ext>
            </a:extLst>
          </p:cNvPr>
          <p:cNvPicPr>
            <a:picLocks noChangeAspect="1"/>
          </p:cNvPicPr>
          <p:nvPr/>
        </p:nvPicPr>
        <p:blipFill>
          <a:blip r:embed="rId6"/>
          <a:stretch>
            <a:fillRect/>
          </a:stretch>
        </p:blipFill>
        <p:spPr>
          <a:xfrm>
            <a:off x="9808521" y="222069"/>
            <a:ext cx="2277277" cy="1645151"/>
          </a:xfrm>
          <a:prstGeom prst="rect">
            <a:avLst/>
          </a:prstGeom>
        </p:spPr>
      </p:pic>
    </p:spTree>
    <p:extLst>
      <p:ext uri="{BB962C8B-B14F-4D97-AF65-F5344CB8AC3E}">
        <p14:creationId xmlns:p14="http://schemas.microsoft.com/office/powerpoint/2010/main" val="412187062"/>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lumMod val="65%"/>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04931" y="90489"/>
            <a:ext cx="12087069" cy="6649972"/>
          </a:xfrm>
          <a:prstGeom prst="rect">
            <a:avLst/>
          </a:prstGeom>
        </p:spPr>
      </p:pic>
      <p:sp>
        <p:nvSpPr>
          <p:cNvPr id="2" name="TextBox 1"/>
          <p:cNvSpPr txBox="1"/>
          <p:nvPr/>
        </p:nvSpPr>
        <p:spPr>
          <a:xfrm>
            <a:off x="561703" y="143691"/>
            <a:ext cx="3448594" cy="1200329"/>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wrap="square" rtlCol="0">
            <a:spAutoFit/>
          </a:bodyPr>
          <a:lstStyle/>
          <a:p>
            <a:r>
              <a:rPr lang="en-GB" sz="2400" u="sng" dirty="0">
                <a:ln w="0"/>
                <a:solidFill>
                  <a:srgbClr val="FF0000"/>
                </a:solidFill>
                <a:effectLst>
                  <a:outerShdw blurRad="38100" dist="19050" dir="2700000" algn="tl" rotWithShape="0">
                    <a:schemeClr val="dk1">
                      <a:alpha val="40%"/>
                    </a:schemeClr>
                  </a:outerShdw>
                </a:effectLst>
              </a:rPr>
              <a:t>VTCT LEVEL 1 </a:t>
            </a:r>
          </a:p>
          <a:p>
            <a:r>
              <a:rPr lang="en-GB" sz="2400" u="sng" dirty="0">
                <a:ln w="0"/>
                <a:solidFill>
                  <a:srgbClr val="FF0000"/>
                </a:solidFill>
                <a:effectLst>
                  <a:outerShdw blurRad="38100" dist="19050" dir="2700000" algn="tl" rotWithShape="0">
                    <a:schemeClr val="dk1">
                      <a:alpha val="40%"/>
                    </a:schemeClr>
                  </a:outerShdw>
                </a:effectLst>
              </a:rPr>
              <a:t>CERTIFICATE IN BEAUTY THERAPY</a:t>
            </a:r>
          </a:p>
        </p:txBody>
      </p:sp>
      <p:sp>
        <p:nvSpPr>
          <p:cNvPr id="3" name="Right Arrow 2"/>
          <p:cNvSpPr/>
          <p:nvPr/>
        </p:nvSpPr>
        <p:spPr>
          <a:xfrm>
            <a:off x="4127863" y="143692"/>
            <a:ext cx="2834641" cy="509451"/>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093131" y="143691"/>
            <a:ext cx="3997235" cy="1384995"/>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wrap="square" rtlCol="0">
            <a:spAutoFit/>
          </a:bodyPr>
          <a:lstStyle/>
          <a:p>
            <a:r>
              <a:rPr lang="en-GB" sz="2400" b="1" u="sng" dirty="0">
                <a:ln w="0"/>
                <a:solidFill>
                  <a:srgbClr val="FF0000"/>
                </a:solidFill>
                <a:effectLst>
                  <a:outerShdw blurRad="38100" dist="19050" dir="2700000" algn="tl" rotWithShape="0">
                    <a:schemeClr val="dk1">
                      <a:alpha val="40%"/>
                    </a:schemeClr>
                  </a:outerShdw>
                </a:effectLst>
              </a:rPr>
              <a:t>SELECTION</a:t>
            </a:r>
            <a:r>
              <a:rPr lang="en-GB" sz="2000" b="1" dirty="0"/>
              <a:t> </a:t>
            </a:r>
            <a:r>
              <a:rPr lang="en-GB" sz="2000" dirty="0">
                <a:solidFill>
                  <a:schemeClr val="tx1"/>
                </a:solidFill>
              </a:rPr>
              <a:t>By interview minimum entry requirements 3 GCSE’s at Level 3 or equivalent including English and Science.</a:t>
            </a:r>
            <a:endParaRPr lang="en-GB" sz="2000" dirty="0"/>
          </a:p>
        </p:txBody>
      </p:sp>
      <p:sp>
        <p:nvSpPr>
          <p:cNvPr id="5" name="TextBox 4"/>
          <p:cNvSpPr txBox="1"/>
          <p:nvPr/>
        </p:nvSpPr>
        <p:spPr>
          <a:xfrm>
            <a:off x="561703" y="2429691"/>
            <a:ext cx="3448594" cy="1319349"/>
          </a:xfrm>
          <a:prstGeom prst="rect">
            <a:avLst/>
          </a:prstGeom>
          <a:noFill/>
        </p:spPr>
        <p:txBody>
          <a:bodyPr wrap="square" rtlCol="0">
            <a:spAutoFit/>
          </a:bodyPr>
          <a:lstStyle/>
          <a:p>
            <a:endParaRPr lang="en-GB" dirty="0"/>
          </a:p>
        </p:txBody>
      </p:sp>
      <p:sp>
        <p:nvSpPr>
          <p:cNvPr id="7" name="Down Arrow 6"/>
          <p:cNvSpPr/>
          <p:nvPr/>
        </p:nvSpPr>
        <p:spPr>
          <a:xfrm>
            <a:off x="8569234" y="1581889"/>
            <a:ext cx="522515" cy="677986"/>
          </a:xfrm>
          <a:prstGeom prst="down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57257" y="2376381"/>
            <a:ext cx="5708468" cy="1692771"/>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wrap="square" rtlCol="0">
            <a:spAutoFit/>
          </a:bodyPr>
          <a:lstStyle/>
          <a:p>
            <a:r>
              <a:rPr lang="en-GB" sz="2400" b="1" u="sng" dirty="0">
                <a:ln w="0"/>
                <a:solidFill>
                  <a:srgbClr val="FF0000"/>
                </a:solidFill>
                <a:effectLst>
                  <a:outerShdw blurRad="38100" dist="19050" dir="2700000" algn="tl" rotWithShape="0">
                    <a:schemeClr val="dk1">
                      <a:alpha val="40%"/>
                    </a:schemeClr>
                  </a:outerShdw>
                </a:effectLst>
              </a:rPr>
              <a:t>COURSE CONTENT  </a:t>
            </a:r>
          </a:p>
          <a:p>
            <a:r>
              <a:rPr lang="en-GB" sz="2000" dirty="0">
                <a:ln w="0"/>
                <a:solidFill>
                  <a:schemeClr val="tx1"/>
                </a:solidFill>
                <a:effectLst>
                  <a:outerShdw blurRad="38100" dist="19050" dir="2700000" algn="tl" rotWithShape="0">
                    <a:schemeClr val="dk1">
                      <a:alpha val="40%"/>
                    </a:schemeClr>
                  </a:outerShdw>
                </a:effectLst>
              </a:rPr>
              <a:t>This qualification introduces you to practical Beauty Therapy skills. It provides you with the foundation for further learning and progression pathways within the Beauty Therapy framework or other chosen pathway.</a:t>
            </a:r>
          </a:p>
        </p:txBody>
      </p:sp>
      <p:sp>
        <p:nvSpPr>
          <p:cNvPr id="9" name="Left Arrow 8"/>
          <p:cNvSpPr/>
          <p:nvPr/>
        </p:nvSpPr>
        <p:spPr>
          <a:xfrm>
            <a:off x="4206239" y="3533503"/>
            <a:ext cx="2024743" cy="431074"/>
          </a:xfrm>
          <a:prstGeom prst="lef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61255" y="2104034"/>
            <a:ext cx="3762103" cy="2000548"/>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wrap="square" rtlCol="0">
            <a:spAutoFit/>
          </a:bodyPr>
          <a:lstStyle/>
          <a:p>
            <a:r>
              <a:rPr lang="en-GB" sz="2400" b="1" u="sng" dirty="0">
                <a:ln w="0"/>
                <a:solidFill>
                  <a:srgbClr val="FF0000"/>
                </a:solidFill>
                <a:effectLst>
                  <a:outerShdw blurRad="38100" dist="19050" dir="2700000" algn="tl" rotWithShape="0">
                    <a:schemeClr val="dk1">
                      <a:alpha val="40%"/>
                    </a:schemeClr>
                  </a:outerShdw>
                </a:effectLst>
              </a:rPr>
              <a:t>ASSESSMENT</a:t>
            </a:r>
            <a:r>
              <a:rPr lang="en-GB" dirty="0">
                <a:ln w="0"/>
                <a:solidFill>
                  <a:schemeClr val="tx1"/>
                </a:solidFill>
                <a:effectLst>
                  <a:outerShdw blurRad="38100" dist="19050" dir="2700000" algn="tl" rotWithShape="0">
                    <a:schemeClr val="dk1">
                      <a:alpha val="40%"/>
                    </a:schemeClr>
                  </a:outerShdw>
                </a:effectLst>
              </a:rPr>
              <a:t> </a:t>
            </a:r>
            <a:r>
              <a:rPr lang="en-GB" sz="2000" dirty="0">
                <a:ln w="0"/>
                <a:solidFill>
                  <a:schemeClr val="tx1"/>
                </a:solidFill>
                <a:effectLst>
                  <a:outerShdw blurRad="38100" dist="19050" dir="2700000" algn="tl" rotWithShape="0">
                    <a:schemeClr val="dk1">
                      <a:alpha val="40%"/>
                    </a:schemeClr>
                  </a:outerShdw>
                </a:effectLst>
              </a:rPr>
              <a:t>Appraisal of practical ability in Facial, Manicure, Pedicure and Make-up treatments, Assignments, Portfolio work, Industry related research and Career progression.</a:t>
            </a:r>
          </a:p>
        </p:txBody>
      </p:sp>
      <p:sp>
        <p:nvSpPr>
          <p:cNvPr id="11" name="Down Arrow 10"/>
          <p:cNvSpPr/>
          <p:nvPr/>
        </p:nvSpPr>
        <p:spPr>
          <a:xfrm>
            <a:off x="561703" y="4169528"/>
            <a:ext cx="391886" cy="527291"/>
          </a:xfrm>
          <a:prstGeom prst="down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61255" y="4749144"/>
            <a:ext cx="4519749" cy="2000548"/>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wrap="square" rtlCol="0">
            <a:spAutoFit/>
          </a:bodyPr>
          <a:lstStyle/>
          <a:p>
            <a:r>
              <a:rPr lang="en-GB" sz="2400" b="1" u="sng" dirty="0">
                <a:ln w="0"/>
                <a:solidFill>
                  <a:srgbClr val="FF0000"/>
                </a:solidFill>
                <a:effectLst>
                  <a:outerShdw blurRad="38100" dist="19050" dir="2700000" algn="tl" rotWithShape="0">
                    <a:schemeClr val="dk1">
                      <a:alpha val="40%"/>
                    </a:schemeClr>
                  </a:outerShdw>
                </a:effectLst>
              </a:rPr>
              <a:t>ADDITIONAL QUALIFICATIONS </a:t>
            </a:r>
          </a:p>
          <a:p>
            <a:r>
              <a:rPr lang="en-GB" sz="2000" dirty="0">
                <a:ln w="0"/>
                <a:solidFill>
                  <a:schemeClr val="tx1"/>
                </a:solidFill>
                <a:effectLst>
                  <a:outerShdw blurRad="38100" dist="38100" dir="2700000" algn="tl">
                    <a:srgbClr val="000000">
                      <a:alpha val="43.137%"/>
                    </a:srgbClr>
                  </a:outerShdw>
                </a:effectLst>
              </a:rPr>
              <a:t>If you have not achieved your GCSE Maths and English then you will be expected to work towards these or Functional Skills alongside your main qualification.</a:t>
            </a:r>
          </a:p>
        </p:txBody>
      </p:sp>
      <p:pic>
        <p:nvPicPr>
          <p:cNvPr id="16" name="Picture 15"/>
          <p:cNvPicPr>
            <a:picLocks noChangeAspect="1"/>
          </p:cNvPicPr>
          <p:nvPr/>
        </p:nvPicPr>
        <p:blipFill>
          <a:blip r:embed="rId3"/>
          <a:stretch>
            <a:fillRect/>
          </a:stretch>
        </p:blipFill>
        <p:spPr>
          <a:xfrm>
            <a:off x="4140925" y="1079191"/>
            <a:ext cx="2207624" cy="2454312"/>
          </a:xfrm>
          <a:prstGeom prst="rect">
            <a:avLst/>
          </a:prstGeom>
        </p:spPr>
      </p:pic>
      <p:sp>
        <p:nvSpPr>
          <p:cNvPr id="6" name="Right Arrow 5"/>
          <p:cNvSpPr/>
          <p:nvPr/>
        </p:nvSpPr>
        <p:spPr>
          <a:xfrm>
            <a:off x="5008100" y="5878286"/>
            <a:ext cx="1216686" cy="470263"/>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348549" y="4519246"/>
            <a:ext cx="5719688" cy="2000548"/>
          </a:xfrm>
          <a:prstGeom prst="rect">
            <a:avLst/>
          </a:prstGeom>
          <a:solidFill>
            <a:schemeClr val="bg1">
              <a:lumMod val="65%"/>
            </a:schemeClr>
          </a:solidFill>
        </p:spPr>
        <p:txBody>
          <a:bodyPr wrap="square" rtlCol="0">
            <a:spAutoFit/>
          </a:bodyPr>
          <a:lstStyle/>
          <a:p>
            <a:r>
              <a:rPr lang="en-GB" sz="2400" b="1" u="sng" dirty="0">
                <a:ln w="0"/>
                <a:solidFill>
                  <a:srgbClr val="FF0000"/>
                </a:solidFill>
                <a:effectLst>
                  <a:outerShdw blurRad="38100" dist="19050" dir="2700000" algn="tl" rotWithShape="0">
                    <a:schemeClr val="dk1">
                      <a:alpha val="40%"/>
                    </a:schemeClr>
                  </a:outerShdw>
                </a:effectLst>
              </a:rPr>
              <a:t>PROGRESSION</a:t>
            </a:r>
          </a:p>
          <a:p>
            <a:r>
              <a:rPr lang="en-GB" sz="2000" dirty="0">
                <a:ln w="0"/>
                <a:effectLst>
                  <a:outerShdw blurRad="38100" dist="19050" dir="2700000" algn="tl" rotWithShape="0">
                    <a:schemeClr val="dk1">
                      <a:alpha val="40%"/>
                    </a:schemeClr>
                  </a:outerShdw>
                </a:effectLst>
              </a:rPr>
              <a:t>Natural progression route would be onto Level 2 Beauty Therapy. This is only possible if you have maintained a high level of attendance, punctuality and shown commitment to your course. You will also be required to carry out a practical and written test.</a:t>
            </a:r>
          </a:p>
        </p:txBody>
      </p:sp>
    </p:spTree>
    <p:extLst>
      <p:ext uri="{BB962C8B-B14F-4D97-AF65-F5344CB8AC3E}">
        <p14:creationId xmlns:p14="http://schemas.microsoft.com/office/powerpoint/2010/main" val="2680032182"/>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0" y="-40622"/>
            <a:ext cx="12192000" cy="7553197"/>
          </a:xfrm>
          <a:prstGeom prst="rect">
            <a:avLst/>
          </a:prstGeom>
        </p:spPr>
      </p:pic>
      <p:pic>
        <p:nvPicPr>
          <p:cNvPr id="18" name="Picture 17"/>
          <p:cNvPicPr>
            <a:picLocks noChangeAspect="1"/>
          </p:cNvPicPr>
          <p:nvPr/>
        </p:nvPicPr>
        <p:blipFill>
          <a:blip r:embed="rId3"/>
          <a:stretch>
            <a:fillRect/>
          </a:stretch>
        </p:blipFill>
        <p:spPr>
          <a:xfrm>
            <a:off x="6008915" y="1463040"/>
            <a:ext cx="2160394" cy="2560321"/>
          </a:xfrm>
          <a:prstGeom prst="rect">
            <a:avLst/>
          </a:prstGeom>
        </p:spPr>
      </p:pic>
      <p:sp>
        <p:nvSpPr>
          <p:cNvPr id="12" name="Curved Up Arrow 11"/>
          <p:cNvSpPr/>
          <p:nvPr/>
        </p:nvSpPr>
        <p:spPr>
          <a:xfrm>
            <a:off x="7019779" y="4839286"/>
            <a:ext cx="3094892" cy="1603717"/>
          </a:xfrm>
          <a:prstGeom prst="curvedUp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Left Arrow 7"/>
          <p:cNvSpPr/>
          <p:nvPr/>
        </p:nvSpPr>
        <p:spPr>
          <a:xfrm>
            <a:off x="4480560" y="679267"/>
            <a:ext cx="1972491" cy="2181499"/>
          </a:xfrm>
          <a:prstGeom prst="curvedLeftArrow">
            <a:avLst>
              <a:gd name="adj1" fmla="val 15672"/>
              <a:gd name="adj2" fmla="val 38684"/>
              <a:gd name="adj3" fmla="val 20164"/>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Right Arrow 9"/>
          <p:cNvSpPr/>
          <p:nvPr/>
        </p:nvSpPr>
        <p:spPr>
          <a:xfrm>
            <a:off x="0" y="2272937"/>
            <a:ext cx="1758461" cy="2952206"/>
          </a:xfrm>
          <a:prstGeom prst="curvedRightArrow">
            <a:avLst>
              <a:gd name="adj1" fmla="val 25000"/>
              <a:gd name="adj2" fmla="val 54836"/>
              <a:gd name="adj3" fmla="val 59414"/>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p:cNvSpPr/>
          <p:nvPr/>
        </p:nvSpPr>
        <p:spPr>
          <a:xfrm>
            <a:off x="457201" y="0"/>
            <a:ext cx="5355771" cy="1463040"/>
          </a:xfrm>
          <a:prstGeom prst="ellipse">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CITY AND GUILDS LEVEL 2 DIPLOMA IN BEAUTY THERAPY</a:t>
            </a:r>
          </a:p>
        </p:txBody>
      </p:sp>
      <p:sp>
        <p:nvSpPr>
          <p:cNvPr id="4" name="Oval 3"/>
          <p:cNvSpPr/>
          <p:nvPr/>
        </p:nvSpPr>
        <p:spPr>
          <a:xfrm>
            <a:off x="143691" y="1503662"/>
            <a:ext cx="4114801" cy="2232315"/>
          </a:xfrm>
          <a:prstGeom prst="ellipse">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SELECTION</a:t>
            </a:r>
            <a:r>
              <a:rPr lang="en-GB" b="1" u="sng" dirty="0">
                <a:solidFill>
                  <a:schemeClr val="tx1"/>
                </a:solidFill>
              </a:rPr>
              <a:t> </a:t>
            </a:r>
          </a:p>
          <a:p>
            <a:r>
              <a:rPr lang="en-GB" sz="2000" dirty="0">
                <a:solidFill>
                  <a:schemeClr val="tx1"/>
                </a:solidFill>
              </a:rPr>
              <a:t>By interview minimum requirements of grade 4 or equivalent including English, Maths and Science.</a:t>
            </a:r>
          </a:p>
        </p:txBody>
      </p:sp>
      <p:sp>
        <p:nvSpPr>
          <p:cNvPr id="11" name="Oval 10"/>
          <p:cNvSpPr/>
          <p:nvPr/>
        </p:nvSpPr>
        <p:spPr>
          <a:xfrm>
            <a:off x="1954404" y="3304903"/>
            <a:ext cx="6214905" cy="3905367"/>
          </a:xfrm>
          <a:prstGeom prst="ellipse">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b="1" u="sng" dirty="0">
              <a:ln w="0"/>
              <a:solidFill>
                <a:schemeClr val="tx1"/>
              </a:solidFill>
              <a:effectLst>
                <a:outerShdw blurRad="38100" dist="19050" dir="2700000" algn="tl" rotWithShape="0">
                  <a:schemeClr val="dk1">
                    <a:alpha val="40%"/>
                  </a:schemeClr>
                </a:outerShdw>
              </a:effectLst>
            </a:endParaRPr>
          </a:p>
          <a:p>
            <a:pPr algn="ctr"/>
            <a:r>
              <a:rPr lang="en-GB" sz="2400" b="1" u="sng" dirty="0">
                <a:ln w="0"/>
                <a:solidFill>
                  <a:srgbClr val="002060"/>
                </a:solidFill>
                <a:effectLst>
                  <a:outerShdw blurRad="38100" dist="19050" dir="2700000" algn="tl" rotWithShape="0">
                    <a:schemeClr val="dk1">
                      <a:alpha val="40%"/>
                    </a:schemeClr>
                  </a:outerShdw>
                </a:effectLst>
              </a:rPr>
              <a:t>COURSE CONTENT</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Health and Safety</a:t>
            </a:r>
            <a:endParaRPr lang="en-GB" dirty="0">
              <a:ln w="0"/>
              <a:solidFill>
                <a:schemeClr val="tx1"/>
              </a:solidFill>
              <a:effectLst>
                <a:outerShdw blurRad="38100" dist="19050" dir="2700000" algn="tl" rotWithShape="0">
                  <a:schemeClr val="dk1">
                    <a:alpha val="40%"/>
                  </a:schemeClr>
                </a:outerShdw>
              </a:effectLst>
            </a:endParaRP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Working in Beauty related Industry</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Client care and Communication</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Reception</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Promote Services and Products</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Facial Skin Care</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Waxing</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Manicure and Pedicure</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Eyelash and Brow treatments</a:t>
            </a:r>
          </a:p>
          <a:p>
            <a:pPr marL="285750" indent="-285750">
              <a:buFont typeface="Arial" panose="020B0604020202020204" pitchFamily="34" charset="0"/>
              <a:buChar char="•"/>
            </a:pPr>
            <a:r>
              <a:rPr lang="en-GB" sz="2000" dirty="0">
                <a:ln w="0"/>
                <a:solidFill>
                  <a:schemeClr val="tx1"/>
                </a:solidFill>
                <a:effectLst>
                  <a:outerShdw blurRad="38100" dist="19050" dir="2700000" algn="tl" rotWithShape="0">
                    <a:schemeClr val="dk1">
                      <a:alpha val="40%"/>
                    </a:schemeClr>
                  </a:outerShdw>
                </a:effectLst>
              </a:rPr>
              <a:t>Make-up</a:t>
            </a:r>
          </a:p>
          <a:p>
            <a:pPr algn="ctr"/>
            <a:endParaRPr lang="en-GB" sz="2000" b="1" dirty="0">
              <a:ln w="0"/>
              <a:solidFill>
                <a:schemeClr val="tx1"/>
              </a:solidFill>
              <a:effectLst>
                <a:outerShdw blurRad="38100" dist="19050" dir="2700000" algn="tl" rotWithShape="0">
                  <a:schemeClr val="dk1">
                    <a:alpha val="40%"/>
                  </a:schemeClr>
                </a:outerShdw>
              </a:effectLst>
            </a:endParaRPr>
          </a:p>
          <a:p>
            <a:pPr algn="ctr"/>
            <a:endParaRPr lang="en-GB" b="1" u="sng" dirty="0">
              <a:ln w="0"/>
              <a:solidFill>
                <a:schemeClr val="tx1"/>
              </a:solidFill>
              <a:effectLst>
                <a:outerShdw blurRad="38100" dist="19050" dir="2700000" algn="tl" rotWithShape="0">
                  <a:schemeClr val="dk1">
                    <a:alpha val="40%"/>
                  </a:schemeClr>
                </a:outerShdw>
              </a:effectLst>
            </a:endParaRPr>
          </a:p>
        </p:txBody>
      </p:sp>
      <p:sp>
        <p:nvSpPr>
          <p:cNvPr id="13" name="Oval 12"/>
          <p:cNvSpPr/>
          <p:nvPr/>
        </p:nvSpPr>
        <p:spPr>
          <a:xfrm>
            <a:off x="7568418" y="2588455"/>
            <a:ext cx="4417256" cy="2218679"/>
          </a:xfrm>
          <a:prstGeom prst="ellipse">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rPr>
              <a:t>ASSESSMENT</a:t>
            </a:r>
          </a:p>
          <a:p>
            <a:pPr algn="ctr"/>
            <a:r>
              <a:rPr lang="en-GB" sz="2000" dirty="0">
                <a:solidFill>
                  <a:schemeClr val="tx1"/>
                </a:solidFill>
              </a:rPr>
              <a:t>Appraisal of practical competence, </a:t>
            </a:r>
          </a:p>
          <a:p>
            <a:pPr algn="ctr"/>
            <a:r>
              <a:rPr lang="en-GB" sz="2000" dirty="0">
                <a:solidFill>
                  <a:schemeClr val="tx1"/>
                </a:solidFill>
              </a:rPr>
              <a:t>Oral assessments, Written/online tests</a:t>
            </a:r>
          </a:p>
          <a:p>
            <a:pPr algn="ctr"/>
            <a:r>
              <a:rPr lang="en-GB" sz="2000" dirty="0">
                <a:solidFill>
                  <a:schemeClr val="tx1"/>
                </a:solidFill>
              </a:rPr>
              <a:t>Portfolio work</a:t>
            </a:r>
          </a:p>
          <a:p>
            <a:pPr algn="ctr"/>
            <a:r>
              <a:rPr lang="en-GB" sz="2000" dirty="0">
                <a:solidFill>
                  <a:schemeClr val="tx1"/>
                </a:solidFill>
              </a:rPr>
              <a:t>Assignments</a:t>
            </a:r>
          </a:p>
        </p:txBody>
      </p:sp>
      <p:sp>
        <p:nvSpPr>
          <p:cNvPr id="16" name="Up Arrow 15"/>
          <p:cNvSpPr/>
          <p:nvPr/>
        </p:nvSpPr>
        <p:spPr>
          <a:xfrm>
            <a:off x="9481626" y="1913206"/>
            <a:ext cx="365760" cy="675249"/>
          </a:xfrm>
          <a:prstGeom prst="up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75119" y="0"/>
            <a:ext cx="5310555" cy="1772530"/>
          </a:xfrm>
          <a:prstGeom prst="ellipse">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GB" sz="2400" b="1" u="sng" dirty="0">
                <a:ln w="0"/>
                <a:solidFill>
                  <a:srgbClr val="002060"/>
                </a:solidFill>
                <a:effectLst>
                  <a:outerShdw blurRad="38100" dist="19050" dir="2700000" algn="tl" rotWithShape="0">
                    <a:schemeClr val="dk1">
                      <a:alpha val="40%"/>
                    </a:schemeClr>
                  </a:outerShdw>
                </a:effectLst>
              </a:rPr>
              <a:t>PROGRESSION</a:t>
            </a:r>
          </a:p>
          <a:p>
            <a:pPr algn="ctr"/>
            <a:r>
              <a:rPr lang="en-GB" sz="2000" dirty="0">
                <a:ln w="0"/>
                <a:solidFill>
                  <a:schemeClr val="tx1"/>
                </a:solidFill>
                <a:effectLst>
                  <a:outerShdw blurRad="38100" dist="19050" dir="2700000" algn="tl" rotWithShape="0">
                    <a:schemeClr val="dk1">
                      <a:alpha val="40%"/>
                    </a:schemeClr>
                  </a:outerShdw>
                </a:effectLst>
              </a:rPr>
              <a:t>It is recommended that you progress onto Level 3 to advance your skills and widen career opportunities.</a:t>
            </a:r>
          </a:p>
        </p:txBody>
      </p:sp>
    </p:spTree>
    <p:extLst>
      <p:ext uri="{BB962C8B-B14F-4D97-AF65-F5344CB8AC3E}">
        <p14:creationId xmlns:p14="http://schemas.microsoft.com/office/powerpoint/2010/main" val="2875090369"/>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4893" y="0"/>
            <a:ext cx="11234987" cy="6858000"/>
          </a:xfrm>
          <a:prstGeom prst="rect">
            <a:avLst/>
          </a:prstGeom>
        </p:spPr>
      </p:pic>
      <p:sp>
        <p:nvSpPr>
          <p:cNvPr id="2" name="Rectangle 1"/>
          <p:cNvSpPr/>
          <p:nvPr/>
        </p:nvSpPr>
        <p:spPr>
          <a:xfrm>
            <a:off x="89940" y="0"/>
            <a:ext cx="3777523" cy="1004341"/>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400" b="1" u="sng" dirty="0">
                <a:ln w="0"/>
                <a:solidFill>
                  <a:srgbClr val="7030A0"/>
                </a:solidFill>
                <a:effectLst>
                  <a:outerShdw blurRad="38100" dist="19050" dir="2700000" algn="tl" rotWithShape="0">
                    <a:schemeClr val="dk1">
                      <a:alpha val="40%"/>
                    </a:schemeClr>
                  </a:outerShdw>
                </a:effectLst>
              </a:rPr>
              <a:t>CITY AND GUILDS LEVEL 3 DIPLOMA IN BEAUTY THERAPY</a:t>
            </a:r>
          </a:p>
        </p:txBody>
      </p:sp>
      <p:sp>
        <p:nvSpPr>
          <p:cNvPr id="3" name="Right Arrow 2"/>
          <p:cNvSpPr/>
          <p:nvPr/>
        </p:nvSpPr>
        <p:spPr>
          <a:xfrm>
            <a:off x="3987384" y="164892"/>
            <a:ext cx="1618937" cy="839449"/>
          </a:xfrm>
          <a:prstGeom prst="rightArrow">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p:cNvSpPr/>
          <p:nvPr/>
        </p:nvSpPr>
        <p:spPr>
          <a:xfrm>
            <a:off x="5726242" y="0"/>
            <a:ext cx="6340839" cy="1214203"/>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000" b="1" u="sng" dirty="0">
                <a:ln w="0"/>
                <a:solidFill>
                  <a:srgbClr val="7030A0"/>
                </a:solidFill>
                <a:effectLst>
                  <a:outerShdw blurRad="38100" dist="19050" dir="2700000" algn="tl" rotWithShape="0">
                    <a:schemeClr val="dk1">
                      <a:alpha val="40%"/>
                    </a:schemeClr>
                  </a:outerShdw>
                </a:effectLst>
              </a:rPr>
              <a:t>ENTRY REQUIREMENTS</a:t>
            </a:r>
          </a:p>
          <a:p>
            <a:r>
              <a:rPr lang="en-GB" b="1" dirty="0">
                <a:ln w="0"/>
                <a:solidFill>
                  <a:schemeClr val="tx1"/>
                </a:solidFill>
                <a:effectLst>
                  <a:outerShdw blurRad="38100" dist="19050" dir="2700000" algn="tl" rotWithShape="0">
                    <a:schemeClr val="dk1">
                      <a:alpha val="40%"/>
                    </a:schemeClr>
                  </a:outerShdw>
                </a:effectLst>
              </a:rPr>
              <a:t>After completing Level 2 you will now be prepared for the high standards required to work in this industry</a:t>
            </a:r>
          </a:p>
        </p:txBody>
      </p:sp>
      <p:sp>
        <p:nvSpPr>
          <p:cNvPr id="5" name="Down Arrow 4"/>
          <p:cNvSpPr/>
          <p:nvPr/>
        </p:nvSpPr>
        <p:spPr>
          <a:xfrm>
            <a:off x="8289561" y="1334125"/>
            <a:ext cx="584616" cy="434714"/>
          </a:xfrm>
          <a:prstGeom prst="downArrow">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a:off x="4482059" y="1746354"/>
            <a:ext cx="7585023" cy="2683240"/>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000" b="1" u="sng" dirty="0">
                <a:solidFill>
                  <a:srgbClr val="7030A0"/>
                </a:solidFill>
              </a:rPr>
              <a:t>SELECTION</a:t>
            </a:r>
          </a:p>
          <a:p>
            <a:r>
              <a:rPr lang="en-GB" b="1" dirty="0">
                <a:solidFill>
                  <a:schemeClr val="tx1"/>
                </a:solidFill>
              </a:rPr>
              <a:t>You must have completed Level 2 Beauty Therapy and selection is based on your commitment shown throughout your Level 2 qualification. You will have an interview with your Tutor, be expected to successfully complete a trade test and pass a theory test reaching a minimum of a merit grade. We expect our  learners to maintain the high standards set out in Level 2 and continue with their personal development. As part of your course you will be expected to carry out five external work experience days which must be Industry based.</a:t>
            </a:r>
          </a:p>
        </p:txBody>
      </p:sp>
      <p:sp>
        <p:nvSpPr>
          <p:cNvPr id="7" name="Left Arrow 6"/>
          <p:cNvSpPr/>
          <p:nvPr/>
        </p:nvSpPr>
        <p:spPr>
          <a:xfrm>
            <a:off x="3282846" y="1645920"/>
            <a:ext cx="1079292" cy="497673"/>
          </a:xfrm>
          <a:prstGeom prst="leftArrow">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p:cNvSpPr/>
          <p:nvPr/>
        </p:nvSpPr>
        <p:spPr>
          <a:xfrm>
            <a:off x="89940" y="1229193"/>
            <a:ext cx="3032083" cy="5628807"/>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000" b="1" u="sng" dirty="0">
                <a:ln w="0"/>
                <a:solidFill>
                  <a:srgbClr val="7030A0"/>
                </a:solidFill>
                <a:effectLst>
                  <a:outerShdw blurRad="38100" dist="19050" dir="2700000" algn="tl" rotWithShape="0">
                    <a:schemeClr val="dk1">
                      <a:alpha val="40%"/>
                    </a:schemeClr>
                  </a:outerShdw>
                </a:effectLst>
              </a:rPr>
              <a:t>COURSE CONTENT</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Monitor procedures to safely control work operations</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Contribute to the planning and Implementation of promotional activities</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Provide Electrical Epilation</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Provide Body Massage</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Provide Body Electrical treatments</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Provide Facial Electrical treatments</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Carry out Massage Using Pre-blended Aromatherapy oils</a:t>
            </a:r>
          </a:p>
          <a:p>
            <a:pPr marL="342900" indent="-342900">
              <a:buFont typeface="Arial" panose="020B0604020202020204" pitchFamily="34" charset="0"/>
              <a:buChar char="•"/>
            </a:pPr>
            <a:r>
              <a:rPr lang="en-GB" dirty="0">
                <a:ln w="0"/>
                <a:solidFill>
                  <a:schemeClr val="tx1"/>
                </a:solidFill>
                <a:effectLst>
                  <a:outerShdw blurRad="38100" dist="19050" dir="2700000" algn="tl" rotWithShape="0">
                    <a:schemeClr val="dk1">
                      <a:alpha val="40%"/>
                    </a:schemeClr>
                  </a:outerShdw>
                </a:effectLst>
              </a:rPr>
              <a:t>Provide Tanning Services</a:t>
            </a:r>
          </a:p>
        </p:txBody>
      </p:sp>
      <p:sp>
        <p:nvSpPr>
          <p:cNvPr id="9" name="Right Arrow 8"/>
          <p:cNvSpPr/>
          <p:nvPr/>
        </p:nvSpPr>
        <p:spPr>
          <a:xfrm>
            <a:off x="3282846" y="5681272"/>
            <a:ext cx="1079292" cy="509666"/>
          </a:xfrm>
          <a:prstGeom prst="rightArrow">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p:cNvSpPr/>
          <p:nvPr/>
        </p:nvSpPr>
        <p:spPr>
          <a:xfrm>
            <a:off x="4482060" y="4506686"/>
            <a:ext cx="3072984" cy="2351314"/>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000" b="1" u="sng" dirty="0">
                <a:ln w="0"/>
                <a:solidFill>
                  <a:srgbClr val="7030A0"/>
                </a:solidFill>
                <a:effectLst>
                  <a:outerShdw blurRad="38100" dist="19050" dir="2700000" algn="tl" rotWithShape="0">
                    <a:schemeClr val="dk1">
                      <a:alpha val="40%"/>
                    </a:schemeClr>
                  </a:outerShdw>
                </a:effectLst>
              </a:rPr>
              <a:t>ASSESSMENT</a:t>
            </a:r>
          </a:p>
          <a:p>
            <a:r>
              <a:rPr lang="en-GB" dirty="0">
                <a:ln w="0"/>
                <a:solidFill>
                  <a:schemeClr val="tx1"/>
                </a:solidFill>
                <a:effectLst>
                  <a:outerShdw blurRad="38100" dist="19050" dir="2700000" algn="tl" rotWithShape="0">
                    <a:schemeClr val="dk1">
                      <a:alpha val="40%"/>
                    </a:schemeClr>
                  </a:outerShdw>
                </a:effectLst>
              </a:rPr>
              <a:t>Appraisal of practical competence</a:t>
            </a:r>
          </a:p>
          <a:p>
            <a:r>
              <a:rPr lang="en-GB" dirty="0">
                <a:ln w="0"/>
                <a:solidFill>
                  <a:schemeClr val="tx1"/>
                </a:solidFill>
                <a:effectLst>
                  <a:outerShdw blurRad="38100" dist="19050" dir="2700000" algn="tl" rotWithShape="0">
                    <a:schemeClr val="dk1">
                      <a:alpha val="40%"/>
                    </a:schemeClr>
                  </a:outerShdw>
                </a:effectLst>
              </a:rPr>
              <a:t>Oral assessment</a:t>
            </a:r>
          </a:p>
          <a:p>
            <a:r>
              <a:rPr lang="en-GB" dirty="0">
                <a:ln w="0"/>
                <a:solidFill>
                  <a:schemeClr val="tx1"/>
                </a:solidFill>
                <a:effectLst>
                  <a:outerShdw blurRad="38100" dist="19050" dir="2700000" algn="tl" rotWithShape="0">
                    <a:schemeClr val="dk1">
                      <a:alpha val="40%"/>
                    </a:schemeClr>
                  </a:outerShdw>
                </a:effectLst>
              </a:rPr>
              <a:t>Online/ written tests</a:t>
            </a:r>
          </a:p>
          <a:p>
            <a:r>
              <a:rPr lang="en-GB" dirty="0">
                <a:ln w="0"/>
                <a:solidFill>
                  <a:schemeClr val="tx1"/>
                </a:solidFill>
                <a:effectLst>
                  <a:outerShdw blurRad="38100" dist="19050" dir="2700000" algn="tl" rotWithShape="0">
                    <a:schemeClr val="dk1">
                      <a:alpha val="40%"/>
                    </a:schemeClr>
                  </a:outerShdw>
                </a:effectLst>
              </a:rPr>
              <a:t>Portfolio work</a:t>
            </a:r>
          </a:p>
          <a:p>
            <a:r>
              <a:rPr lang="en-GB" dirty="0">
                <a:ln w="0"/>
                <a:solidFill>
                  <a:schemeClr val="tx1"/>
                </a:solidFill>
                <a:effectLst>
                  <a:outerShdw blurRad="38100" dist="19050" dir="2700000" algn="tl" rotWithShape="0">
                    <a:schemeClr val="dk1">
                      <a:alpha val="40%"/>
                    </a:schemeClr>
                  </a:outerShdw>
                </a:effectLst>
              </a:rPr>
              <a:t>Assignments</a:t>
            </a:r>
          </a:p>
          <a:p>
            <a:r>
              <a:rPr lang="en-GB" dirty="0">
                <a:ln w="0"/>
                <a:solidFill>
                  <a:schemeClr val="tx1"/>
                </a:solidFill>
                <a:effectLst>
                  <a:outerShdw blurRad="38100" dist="19050" dir="2700000" algn="tl" rotWithShape="0">
                    <a:schemeClr val="dk1">
                      <a:alpha val="40%"/>
                    </a:schemeClr>
                  </a:outerShdw>
                </a:effectLst>
              </a:rPr>
              <a:t>Work experience</a:t>
            </a:r>
          </a:p>
        </p:txBody>
      </p:sp>
      <p:sp>
        <p:nvSpPr>
          <p:cNvPr id="11" name="Right Arrow 10"/>
          <p:cNvSpPr/>
          <p:nvPr/>
        </p:nvSpPr>
        <p:spPr>
          <a:xfrm>
            <a:off x="7674964" y="5006715"/>
            <a:ext cx="1199213" cy="629587"/>
          </a:xfrm>
          <a:prstGeom prst="rightArrow">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a:off x="3122023" y="2368445"/>
            <a:ext cx="1360036" cy="2083635"/>
          </a:xfrm>
          <a:prstGeom prst="rect">
            <a:avLst/>
          </a:prstGeom>
        </p:spPr>
      </p:pic>
      <p:sp>
        <p:nvSpPr>
          <p:cNvPr id="12" name="Rectangle 11"/>
          <p:cNvSpPr/>
          <p:nvPr/>
        </p:nvSpPr>
        <p:spPr>
          <a:xfrm>
            <a:off x="9069048" y="4706912"/>
            <a:ext cx="2998033" cy="1484026"/>
          </a:xfrm>
          <a:prstGeom prst="rect">
            <a:avLst/>
          </a:prstGeom>
        </p:spPr>
        <p:style>
          <a:lnRef idx="2">
            <a:schemeClr val="accent3">
              <a:shade val="50%"/>
            </a:schemeClr>
          </a:lnRef>
          <a:fillRef idx="1">
            <a:schemeClr val="accent3"/>
          </a:fillRef>
          <a:effectRef idx="0">
            <a:schemeClr val="accent3"/>
          </a:effectRef>
          <a:fontRef idx="minor">
            <a:schemeClr val="lt1"/>
          </a:fontRef>
        </p:style>
        <p:txBody>
          <a:bodyPr rtlCol="0" anchor="ctr"/>
          <a:lstStyle/>
          <a:p>
            <a:r>
              <a:rPr lang="en-GB" sz="2000" b="1" u="sng" dirty="0">
                <a:ln w="0"/>
                <a:solidFill>
                  <a:srgbClr val="7030A0"/>
                </a:solidFill>
                <a:effectLst>
                  <a:outerShdw blurRad="38100" dist="19050" dir="2700000" algn="tl" rotWithShape="0">
                    <a:schemeClr val="dk1">
                      <a:alpha val="40%"/>
                    </a:schemeClr>
                  </a:outerShdw>
                </a:effectLst>
              </a:rPr>
              <a:t>PROGRESSION</a:t>
            </a:r>
          </a:p>
          <a:p>
            <a:r>
              <a:rPr lang="en-GB" dirty="0">
                <a:ln w="0"/>
                <a:solidFill>
                  <a:schemeClr val="tx1"/>
                </a:solidFill>
                <a:effectLst>
                  <a:outerShdw blurRad="38100" dist="19050" dir="2700000" algn="tl" rotWithShape="0">
                    <a:schemeClr val="dk1">
                      <a:alpha val="40%"/>
                    </a:schemeClr>
                  </a:outerShdw>
                </a:effectLst>
              </a:rPr>
              <a:t>Into Industry, Beauty Management courses, Further Education or Higher Education  </a:t>
            </a:r>
          </a:p>
        </p:txBody>
      </p:sp>
    </p:spTree>
    <p:extLst>
      <p:ext uri="{BB962C8B-B14F-4D97-AF65-F5344CB8AC3E}">
        <p14:creationId xmlns:p14="http://schemas.microsoft.com/office/powerpoint/2010/main" val="404902830"/>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21"/>
            <a:ext cx="10515600" cy="809469"/>
          </a:xfrm>
        </p:spPr>
        <p:txBody>
          <a:bodyPr>
            <a:normAutofit/>
          </a:bodyPr>
          <a:lstStyle/>
          <a:p>
            <a:r>
              <a:rPr lang="en-GB" sz="3600" b="1" u="sng" dirty="0">
                <a:solidFill>
                  <a:schemeClr val="accent5">
                    <a:lumMod val="50%"/>
                  </a:schemeClr>
                </a:solidFill>
              </a:rPr>
              <a:t>Frequently Asked Questions</a:t>
            </a:r>
          </a:p>
        </p:txBody>
      </p:sp>
      <p:sp>
        <p:nvSpPr>
          <p:cNvPr id="3" name="Content Placeholder 2"/>
          <p:cNvSpPr>
            <a:spLocks noGrp="1"/>
          </p:cNvSpPr>
          <p:nvPr>
            <p:ph sz="half" idx="1"/>
          </p:nvPr>
        </p:nvSpPr>
        <p:spPr>
          <a:xfrm>
            <a:off x="134911" y="1049310"/>
            <a:ext cx="8891523" cy="5651935"/>
          </a:xfrm>
        </p:spPr>
        <p:txBody>
          <a:bodyPr>
            <a:normAutofit fontScale="77.5%" lnSpcReduction="20%"/>
          </a:bodyPr>
          <a:lstStyle/>
          <a:p>
            <a:r>
              <a:rPr lang="en-GB" sz="2000" dirty="0"/>
              <a:t>How do I apply for a course? </a:t>
            </a:r>
          </a:p>
          <a:p>
            <a:pPr marL="0" indent="0">
              <a:buNone/>
            </a:pPr>
            <a:r>
              <a:rPr lang="en-GB" sz="2000" dirty="0"/>
              <a:t>Go onto the College Website and apply on line.</a:t>
            </a:r>
          </a:p>
          <a:p>
            <a:r>
              <a:rPr lang="en-GB" sz="2000" dirty="0"/>
              <a:t>What if I am not sure what course I want to do?</a:t>
            </a:r>
          </a:p>
          <a:p>
            <a:pPr marL="0" indent="0">
              <a:buNone/>
            </a:pPr>
            <a:r>
              <a:rPr lang="en-GB" sz="2000" dirty="0"/>
              <a:t>You can have multiple interviews with staff from different areas to discuss your options.</a:t>
            </a:r>
          </a:p>
          <a:p>
            <a:r>
              <a:rPr lang="en-GB" sz="2000" dirty="0"/>
              <a:t>How many days a week will I be at college? </a:t>
            </a:r>
          </a:p>
          <a:p>
            <a:pPr marL="0" indent="0">
              <a:buNone/>
            </a:pPr>
            <a:r>
              <a:rPr lang="en-GB" sz="2000" dirty="0"/>
              <a:t>Approximately 3 days a week in college and one independent study day.</a:t>
            </a:r>
          </a:p>
          <a:p>
            <a:r>
              <a:rPr lang="en-GB" sz="2000" dirty="0"/>
              <a:t>Will I have to purchase a kit and uniform? </a:t>
            </a:r>
          </a:p>
          <a:p>
            <a:pPr marL="0" indent="0">
              <a:buNone/>
            </a:pPr>
            <a:r>
              <a:rPr lang="en-GB" sz="2000" dirty="0"/>
              <a:t>Yes, this is approximately £?? and will be discussed at enrolment.</a:t>
            </a:r>
          </a:p>
          <a:p>
            <a:r>
              <a:rPr lang="en-GB" sz="2000" dirty="0"/>
              <a:t>Will I have the opportunity to resit my GCSEs? </a:t>
            </a:r>
          </a:p>
          <a:p>
            <a:pPr marL="0" indent="0">
              <a:buNone/>
            </a:pPr>
            <a:r>
              <a:rPr lang="en-GB" sz="2000" dirty="0"/>
              <a:t>Yes, unless you already have English and Maths at Grade 4, GCSE retakes will be built into your timetable.</a:t>
            </a:r>
          </a:p>
          <a:p>
            <a:r>
              <a:rPr lang="en-GB" sz="2000" dirty="0"/>
              <a:t>What is college life like? </a:t>
            </a:r>
          </a:p>
          <a:p>
            <a:pPr marL="0" indent="0">
              <a:buNone/>
            </a:pPr>
            <a:r>
              <a:rPr lang="en-GB" sz="2000" dirty="0"/>
              <a:t>College is an adult learning environment. We will support you in all aspects of your learning, however as an adult learner we want you take responsibility for your learning.  You will have to ensure you are organised and adhere to all assessment deadlines.</a:t>
            </a:r>
          </a:p>
          <a:p>
            <a:r>
              <a:rPr lang="en-GB" sz="2000" dirty="0"/>
              <a:t>Will my attendance and punctuality be monitored? </a:t>
            </a:r>
          </a:p>
          <a:p>
            <a:pPr marL="0" indent="0">
              <a:buNone/>
            </a:pPr>
            <a:r>
              <a:rPr lang="en-GB" sz="2000" dirty="0"/>
              <a:t>Yes the beauty department instil the highest regards for attendance and punctuality as this is required in the workplace.  Your tutor will monitor your attendance weekly.</a:t>
            </a:r>
          </a:p>
          <a:p>
            <a:r>
              <a:rPr lang="en-GB" sz="2000" dirty="0"/>
              <a:t>Can I access extra help at college?</a:t>
            </a:r>
          </a:p>
          <a:p>
            <a:pPr marL="0" indent="0">
              <a:buNone/>
            </a:pPr>
            <a:r>
              <a:rPr lang="en-GB" sz="2000" dirty="0"/>
              <a:t>Yes, speak with your tutor at enrolment, induction or throughout any part of your course to gain extra help. </a:t>
            </a:r>
          </a:p>
          <a:p>
            <a:endParaRPr lang="en-GB" sz="2000" dirty="0"/>
          </a:p>
          <a:p>
            <a:endParaRPr lang="en-GB" sz="2000" dirty="0"/>
          </a:p>
        </p:txBody>
      </p:sp>
      <p:sp>
        <p:nvSpPr>
          <p:cNvPr id="4" name="Content Placeholder 3"/>
          <p:cNvSpPr>
            <a:spLocks noGrp="1"/>
          </p:cNvSpPr>
          <p:nvPr>
            <p:ph sz="half" idx="2"/>
          </p:nvPr>
        </p:nvSpPr>
        <p:spPr>
          <a:xfrm>
            <a:off x="6172199" y="1049311"/>
            <a:ext cx="5804941" cy="5127652"/>
          </a:xfrm>
        </p:spPr>
        <p:txBody>
          <a:bodyPr>
            <a:noAutofit/>
          </a:bodyPr>
          <a:lstStyle/>
          <a:p>
            <a:endParaRPr lang="en-GB" sz="2000" b="1" dirty="0">
              <a:solidFill>
                <a:schemeClr val="accent5">
                  <a:lumMod val="50%"/>
                </a:schemeClr>
              </a:solidFill>
            </a:endParaRPr>
          </a:p>
          <a:p>
            <a:endParaRPr lang="en-GB" sz="2000" b="1" dirty="0">
              <a:solidFill>
                <a:schemeClr val="accent5">
                  <a:lumMod val="50%"/>
                </a:schemeClr>
              </a:solidFill>
            </a:endParaRPr>
          </a:p>
          <a:p>
            <a:endParaRPr lang="en-GB" sz="2000" b="1" dirty="0">
              <a:solidFill>
                <a:schemeClr val="accent5">
                  <a:lumMod val="50%"/>
                </a:schemeClr>
              </a:solidFill>
            </a:endParaRPr>
          </a:p>
        </p:txBody>
      </p:sp>
      <p:pic>
        <p:nvPicPr>
          <p:cNvPr id="7" name="Picture 6"/>
          <p:cNvPicPr>
            <a:picLocks noChangeAspect="1"/>
          </p:cNvPicPr>
          <p:nvPr/>
        </p:nvPicPr>
        <p:blipFill>
          <a:blip r:embed="rId2"/>
          <a:stretch>
            <a:fillRect/>
          </a:stretch>
        </p:blipFill>
        <p:spPr>
          <a:xfrm>
            <a:off x="9287690" y="119920"/>
            <a:ext cx="2782389" cy="2437951"/>
          </a:xfrm>
          <a:prstGeom prst="rect">
            <a:avLst/>
          </a:prstGeom>
        </p:spPr>
      </p:pic>
      <p:pic>
        <p:nvPicPr>
          <p:cNvPr id="8" name="Picture 7"/>
          <p:cNvPicPr>
            <a:picLocks noChangeAspect="1"/>
          </p:cNvPicPr>
          <p:nvPr/>
        </p:nvPicPr>
        <p:blipFill>
          <a:blip r:embed="rId3"/>
          <a:stretch>
            <a:fillRect/>
          </a:stretch>
        </p:blipFill>
        <p:spPr>
          <a:xfrm>
            <a:off x="9287692" y="2557871"/>
            <a:ext cx="2782388" cy="2197008"/>
          </a:xfrm>
          <a:prstGeom prst="rect">
            <a:avLst/>
          </a:prstGeom>
        </p:spPr>
      </p:pic>
      <p:pic>
        <p:nvPicPr>
          <p:cNvPr id="9" name="Picture 8"/>
          <p:cNvPicPr>
            <a:picLocks noChangeAspect="1"/>
          </p:cNvPicPr>
          <p:nvPr/>
        </p:nvPicPr>
        <p:blipFill>
          <a:blip r:embed="rId4"/>
          <a:stretch>
            <a:fillRect/>
          </a:stretch>
        </p:blipFill>
        <p:spPr>
          <a:xfrm>
            <a:off x="9287693" y="4754880"/>
            <a:ext cx="2782388" cy="1735591"/>
          </a:xfrm>
          <a:prstGeom prst="rect">
            <a:avLst/>
          </a:prstGeom>
        </p:spPr>
      </p:pic>
    </p:spTree>
    <p:extLst>
      <p:ext uri="{BB962C8B-B14F-4D97-AF65-F5344CB8AC3E}">
        <p14:creationId xmlns:p14="http://schemas.microsoft.com/office/powerpoint/2010/main" val="4060443409"/>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883"/>
            <a:ext cx="10515600" cy="734517"/>
          </a:xfrm>
        </p:spPr>
        <p:txBody>
          <a:bodyPr>
            <a:normAutofit/>
          </a:bodyPr>
          <a:lstStyle/>
          <a:p>
            <a:pPr algn="ctr"/>
            <a:r>
              <a:rPr lang="en-GB" b="1" u="sng" dirty="0">
                <a:solidFill>
                  <a:schemeClr val="accent5">
                    <a:lumMod val="50%"/>
                  </a:schemeClr>
                </a:solidFill>
              </a:rPr>
              <a:t>National Citizens Service (NCS)</a:t>
            </a:r>
          </a:p>
        </p:txBody>
      </p:sp>
      <p:sp>
        <p:nvSpPr>
          <p:cNvPr id="3" name="Content Placeholder 2"/>
          <p:cNvSpPr>
            <a:spLocks noGrp="1"/>
          </p:cNvSpPr>
          <p:nvPr>
            <p:ph idx="1"/>
          </p:nvPr>
        </p:nvSpPr>
        <p:spPr>
          <a:xfrm>
            <a:off x="838200" y="1094282"/>
            <a:ext cx="10515600" cy="5082681"/>
          </a:xfrm>
        </p:spPr>
        <p:txBody>
          <a:bodyPr/>
          <a:lstStyle/>
          <a:p>
            <a:r>
              <a:rPr lang="en-GB" dirty="0">
                <a:solidFill>
                  <a:schemeClr val="accent5">
                    <a:lumMod val="50%"/>
                  </a:schemeClr>
                </a:solidFill>
              </a:rPr>
              <a:t>All learners on a level 2 qualification will take part in NCS.</a:t>
            </a:r>
          </a:p>
          <a:p>
            <a:r>
              <a:rPr lang="en-GB" dirty="0">
                <a:solidFill>
                  <a:schemeClr val="accent5">
                    <a:lumMod val="50%"/>
                  </a:schemeClr>
                </a:solidFill>
              </a:rPr>
              <a:t>This involves a residential stay with your group and team building activities.</a:t>
            </a:r>
          </a:p>
          <a:p>
            <a:r>
              <a:rPr lang="en-GB" dirty="0">
                <a:solidFill>
                  <a:schemeClr val="accent5">
                    <a:lumMod val="50%"/>
                  </a:schemeClr>
                </a:solidFill>
              </a:rPr>
              <a:t>You will then put your skills and experience into a community project chosen by your group where you can see the impact of your work on the local community. </a:t>
            </a:r>
          </a:p>
          <a:p>
            <a:endParaRPr lang="en-GB" dirty="0"/>
          </a:p>
        </p:txBody>
      </p:sp>
      <p:pic>
        <p:nvPicPr>
          <p:cNvPr id="4" name="Picture 3"/>
          <p:cNvPicPr>
            <a:picLocks noChangeAspect="1"/>
          </p:cNvPicPr>
          <p:nvPr/>
        </p:nvPicPr>
        <p:blipFill>
          <a:blip r:embed="rId2"/>
          <a:stretch>
            <a:fillRect/>
          </a:stretch>
        </p:blipFill>
        <p:spPr>
          <a:xfrm>
            <a:off x="83695" y="3957404"/>
            <a:ext cx="3304082" cy="2219559"/>
          </a:xfrm>
          <a:prstGeom prst="rect">
            <a:avLst/>
          </a:prstGeom>
        </p:spPr>
      </p:pic>
      <p:pic>
        <p:nvPicPr>
          <p:cNvPr id="5" name="Picture 4"/>
          <p:cNvPicPr>
            <a:picLocks noChangeAspect="1"/>
          </p:cNvPicPr>
          <p:nvPr/>
        </p:nvPicPr>
        <p:blipFill>
          <a:blip r:embed="rId3"/>
          <a:stretch>
            <a:fillRect/>
          </a:stretch>
        </p:blipFill>
        <p:spPr>
          <a:xfrm>
            <a:off x="3762530" y="3822493"/>
            <a:ext cx="4437089" cy="2863120"/>
          </a:xfrm>
          <a:prstGeom prst="rect">
            <a:avLst/>
          </a:prstGeom>
        </p:spPr>
      </p:pic>
      <p:pic>
        <p:nvPicPr>
          <p:cNvPr id="6" name="Picture 5"/>
          <p:cNvPicPr>
            <a:picLocks noChangeAspect="1"/>
          </p:cNvPicPr>
          <p:nvPr/>
        </p:nvPicPr>
        <p:blipFill>
          <a:blip r:embed="rId4"/>
          <a:stretch>
            <a:fillRect/>
          </a:stretch>
        </p:blipFill>
        <p:spPr>
          <a:xfrm>
            <a:off x="8049717" y="3822492"/>
            <a:ext cx="4058587" cy="2863120"/>
          </a:xfrm>
          <a:prstGeom prst="rect">
            <a:avLst/>
          </a:prstGeom>
        </p:spPr>
      </p:pic>
      <p:pic>
        <p:nvPicPr>
          <p:cNvPr id="7" name="Picture 6"/>
          <p:cNvPicPr>
            <a:picLocks noChangeAspect="1"/>
          </p:cNvPicPr>
          <p:nvPr/>
        </p:nvPicPr>
        <p:blipFill>
          <a:blip r:embed="rId5"/>
          <a:stretch>
            <a:fillRect/>
          </a:stretch>
        </p:blipFill>
        <p:spPr>
          <a:xfrm>
            <a:off x="83694" y="3822493"/>
            <a:ext cx="3678836" cy="2863119"/>
          </a:xfrm>
          <a:prstGeom prst="rect">
            <a:avLst/>
          </a:prstGeom>
        </p:spPr>
      </p:pic>
    </p:spTree>
    <p:extLst>
      <p:ext uri="{BB962C8B-B14F-4D97-AF65-F5344CB8AC3E}">
        <p14:creationId xmlns:p14="http://schemas.microsoft.com/office/powerpoint/2010/main" val="3708190853"/>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210" y="182881"/>
            <a:ext cx="2860767" cy="2899954"/>
          </a:xfrm>
          <a:prstGeom prst="rect">
            <a:avLst/>
          </a:prstGeom>
        </p:spPr>
      </p:pic>
      <p:sp>
        <p:nvSpPr>
          <p:cNvPr id="2" name="TextBox 1"/>
          <p:cNvSpPr txBox="1"/>
          <p:nvPr/>
        </p:nvSpPr>
        <p:spPr>
          <a:xfrm>
            <a:off x="143690" y="182880"/>
            <a:ext cx="3135087" cy="2923877"/>
          </a:xfrm>
          <a:prstGeom prst="rect">
            <a:avLst/>
          </a:prstGeom>
          <a:noFill/>
        </p:spPr>
        <p:txBody>
          <a:bodyPr wrap="square" rtlCol="0">
            <a:spAutoFit/>
          </a:bodyPr>
          <a:lstStyle/>
          <a:p>
            <a:r>
              <a:rPr lang="en-GB" b="1" u="sng" dirty="0">
                <a:ln w="0"/>
              </a:rPr>
              <a:t>WE ARE EXTREMELY PROUD OF ALL OUR STUDENTS ACHIEVEMENTS THIS IS JUST ONE STORY.</a:t>
            </a:r>
          </a:p>
          <a:p>
            <a:endParaRPr lang="en-GB" sz="1600" b="1" dirty="0">
              <a:ln w="0"/>
            </a:endParaRPr>
          </a:p>
          <a:p>
            <a:r>
              <a:rPr lang="en-GB" sz="1600" b="1" dirty="0">
                <a:ln w="0"/>
              </a:rPr>
              <a:t>This is the Wind Surf part or the Wind Star Brand of Luxury Yachts. Former Weymouth College Beauty Student Lauryn Haskins is working as a Beauty Therapist on this Yacht.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531" y="3483607"/>
            <a:ext cx="4075612" cy="32698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108" y="3483607"/>
            <a:ext cx="4036423" cy="32698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793" y="182880"/>
            <a:ext cx="2965270" cy="289995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6879" y="182880"/>
            <a:ext cx="2756264" cy="289995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 y="3483607"/>
            <a:ext cx="3879668" cy="3269889"/>
          </a:xfrm>
          <a:prstGeom prst="rect">
            <a:avLst/>
          </a:prstGeom>
        </p:spPr>
      </p:pic>
    </p:spTree>
    <p:extLst>
      <p:ext uri="{BB962C8B-B14F-4D97-AF65-F5344CB8AC3E}">
        <p14:creationId xmlns:p14="http://schemas.microsoft.com/office/powerpoint/2010/main" val="4154485430"/>
      </p:ext>
    </p:extLst>
  </p:cSld>
  <p:clrMapOvr>
    <a:masterClrMapping/>
  </p:clrMapOvr>
</p:sld>
</file>

<file path=ppt/theme/theme1.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529</TotalTime>
  <Words>811</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Arial Black</vt:lpstr>
      <vt:lpstr>Calibri</vt:lpstr>
      <vt:lpstr>Calibri Light</vt:lpstr>
      <vt:lpstr>Office Theme</vt:lpstr>
      <vt:lpstr>1_Office Theme</vt:lpstr>
      <vt:lpstr>PowerPoint Presentation</vt:lpstr>
      <vt:lpstr>PowerPoint Presentation</vt:lpstr>
      <vt:lpstr>PowerPoint Presentation</vt:lpstr>
      <vt:lpstr>PowerPoint Presentation</vt:lpstr>
      <vt:lpstr>Frequently Asked Questions</vt:lpstr>
      <vt:lpstr>National Citizens Service (NCS)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 IN BEAUTY THERAPY LEVELS 1, 2 AND 3</dc:title>
  <dc:creator>Sara Bowey</dc:creator>
  <cp:lastModifiedBy>Anissa Lee</cp:lastModifiedBy>
  <cp:revision>53</cp:revision>
  <dcterms:created xsi:type="dcterms:W3CDTF">2020-05-07T12:03:08Z</dcterms:created>
  <dcterms:modified xsi:type="dcterms:W3CDTF">2020-05-28T08:55:10Z</dcterms:modified>
</cp:coreProperties>
</file>